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400" r:id="rId3"/>
    <p:sldId id="401" r:id="rId4"/>
    <p:sldId id="375" r:id="rId5"/>
    <p:sldId id="402" r:id="rId6"/>
    <p:sldId id="383" r:id="rId7"/>
    <p:sldId id="259" r:id="rId8"/>
    <p:sldId id="377" r:id="rId9"/>
    <p:sldId id="289" r:id="rId10"/>
    <p:sldId id="378" r:id="rId11"/>
    <p:sldId id="261" r:id="rId12"/>
    <p:sldId id="413" r:id="rId13"/>
    <p:sldId id="393" r:id="rId14"/>
    <p:sldId id="395" r:id="rId15"/>
    <p:sldId id="262" r:id="rId16"/>
    <p:sldId id="398" r:id="rId17"/>
    <p:sldId id="379" r:id="rId18"/>
    <p:sldId id="408" r:id="rId19"/>
    <p:sldId id="409" r:id="rId20"/>
    <p:sldId id="412" r:id="rId21"/>
    <p:sldId id="294" r:id="rId22"/>
    <p:sldId id="380" r:id="rId23"/>
    <p:sldId id="266" r:id="rId24"/>
    <p:sldId id="410" r:id="rId25"/>
    <p:sldId id="411" r:id="rId26"/>
    <p:sldId id="372" r:id="rId27"/>
    <p:sldId id="389" r:id="rId28"/>
    <p:sldId id="270" r:id="rId29"/>
    <p:sldId id="286" r:id="rId30"/>
    <p:sldId id="381" r:id="rId31"/>
    <p:sldId id="298" r:id="rId32"/>
    <p:sldId id="308" r:id="rId33"/>
    <p:sldId id="297" r:id="rId34"/>
    <p:sldId id="302" r:id="rId35"/>
    <p:sldId id="319" r:id="rId36"/>
    <p:sldId id="303" r:id="rId37"/>
    <p:sldId id="384" r:id="rId38"/>
    <p:sldId id="333" r:id="rId39"/>
    <p:sldId id="356" r:id="rId40"/>
    <p:sldId id="394" r:id="rId41"/>
    <p:sldId id="355" r:id="rId42"/>
    <p:sldId id="369" r:id="rId43"/>
    <p:sldId id="390" r:id="rId44"/>
    <p:sldId id="371" r:id="rId45"/>
    <p:sldId id="363" r:id="rId46"/>
    <p:sldId id="367" r:id="rId47"/>
    <p:sldId id="304" r:id="rId48"/>
    <p:sldId id="405" r:id="rId49"/>
    <p:sldId id="325" r:id="rId50"/>
    <p:sldId id="305" r:id="rId51"/>
    <p:sldId id="414" r:id="rId52"/>
    <p:sldId id="331" r:id="rId53"/>
    <p:sldId id="332" r:id="rId54"/>
    <p:sldId id="374" r:id="rId55"/>
    <p:sldId id="373" r:id="rId56"/>
    <p:sldId id="277" r:id="rId57"/>
    <p:sldId id="344" r:id="rId58"/>
    <p:sldId id="354" r:id="rId5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0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F421-5442-462A-87F6-83CE952D4939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734ED-8B70-4402-AD25-C7441ACC2E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74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6 lettres utilisées sont très différentes en… morse ! Important pour les opérateurs dans la guerre en mouvement</a:t>
            </a:r>
            <a:r>
              <a:rPr lang="fr-FR" baseline="0" dirty="0"/>
              <a:t> prévue.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734ED-8B70-4402-AD25-C7441ACC2E9E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3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Painvin a perdu 15 </a:t>
            </a:r>
            <a:r>
              <a:rPr lang="fr-FR" dirty="0" err="1"/>
              <a:t>kilogs</a:t>
            </a:r>
            <a:r>
              <a:rPr lang="fr-FR" dirty="0"/>
              <a:t> lors de sa bataille contre… ADFGVX (Major X)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734ED-8B70-4402-AD25-C7441ACC2E9E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427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ym typeface="Symbol"/>
              </a:rPr>
              <a:t>Charles Babbage n’avait pas publié son travail ! Découvert bien plus tard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734ED-8B70-4402-AD25-C7441ACC2E9E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08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7739-6ADB-45FE-BD18-510DFEEF9D5D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235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Pb pour les services secrets des alliés : les allemands ne devaient pas comprendre que leurs transmissions étaient décryptées. Les</a:t>
            </a:r>
            <a:r>
              <a:rPr lang="fr-FR" baseline="0" dirty="0"/>
              <a:t> avions attendaient les sous-marins, ceux-ci se savaient donc repérés, dons plus de bateau allié en vue !!! Villes bombardées, </a:t>
            </a:r>
            <a:r>
              <a:rPr lang="fr-FR" dirty="0"/>
              <a:t>3 cibles possibles incluant Londres et Coventry</a:t>
            </a:r>
            <a:r>
              <a:rPr lang="fr-FR" baseline="0" dirty="0"/>
              <a:t>, cette dernière sera bombardée, sans réaction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7739-6ADB-45FE-BD18-510DFEEF9D5D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417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liste de lettres et de signes devient une liste de chiffres, </a:t>
            </a:r>
            <a:r>
              <a:rPr lang="fr-FR" i="0" dirty="0"/>
              <a:t>donc un nombre !</a:t>
            </a:r>
            <a:r>
              <a:rPr lang="fr-FR" sz="1200" i="0" dirty="0">
                <a:solidFill>
                  <a:srgbClr val="00B0F0"/>
                </a:solidFill>
              </a:rPr>
              <a:t> Le système fonctionne dans l’autre sens, signature certifiée. Puissance 13 et 37,</a:t>
            </a:r>
            <a:r>
              <a:rPr lang="fr-FR" sz="1200" i="0" baseline="0" dirty="0">
                <a:solidFill>
                  <a:srgbClr val="00B0F0"/>
                </a:solidFill>
              </a:rPr>
              <a:t> </a:t>
            </a:r>
            <a:r>
              <a:rPr lang="fr-FR" sz="1200" i="0" dirty="0">
                <a:solidFill>
                  <a:srgbClr val="00B0F0"/>
                </a:solidFill>
              </a:rPr>
              <a:t>Modulo 55</a:t>
            </a:r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7739-6ADB-45FE-BD18-510DFEEF9D5D}" type="slidenum">
              <a:rPr lang="fr-FR" smtClean="0"/>
              <a:pPr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502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liste de lettres et de signes devient une liste de chiffres, </a:t>
            </a:r>
            <a:r>
              <a:rPr lang="fr-FR" i="0" dirty="0"/>
              <a:t>donc un nombre !</a:t>
            </a:r>
            <a:r>
              <a:rPr lang="fr-FR" sz="1200" i="0" dirty="0">
                <a:solidFill>
                  <a:srgbClr val="00B0F0"/>
                </a:solidFill>
              </a:rPr>
              <a:t> Le système fonctionne dans l’autre sens, signature certifiée. Puissance 13 et 37,</a:t>
            </a:r>
            <a:r>
              <a:rPr lang="fr-FR" sz="1200" i="0" baseline="0" dirty="0">
                <a:solidFill>
                  <a:srgbClr val="00B0F0"/>
                </a:solidFill>
              </a:rPr>
              <a:t> </a:t>
            </a:r>
            <a:r>
              <a:rPr lang="fr-FR" sz="1200" i="0" dirty="0">
                <a:solidFill>
                  <a:srgbClr val="00B0F0"/>
                </a:solidFill>
              </a:rPr>
              <a:t>Modulo 55</a:t>
            </a:r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7739-6ADB-45FE-BD18-510DFEEF9D5D}" type="slidenum">
              <a:rPr lang="fr-FR" smtClean="0"/>
              <a:pPr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477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Tout</a:t>
            </a:r>
            <a:r>
              <a:rPr lang="fr-FR" baseline="0" dirty="0"/>
              <a:t> était prêt en 1783, sauf les ordinateurs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12A32-A45C-4F81-BDB0-ACE93F055FB4}" type="slidenum">
              <a:rPr lang="fr-FR" smtClean="0"/>
              <a:pPr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318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Brevets RSA ! </a:t>
            </a:r>
            <a:r>
              <a:rPr lang="fr-FR"/>
              <a:t>Résultats brillants.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734ED-8B70-4402-AD25-C7441ACC2E9E}" type="slidenum">
              <a:rPr lang="fr-FR" smtClean="0"/>
              <a:pPr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65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9093-BF8A-477E-BFBB-16C13E29F0F0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A6B4D-4DFB-4E4D-8496-0588F7F9F0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Histoire_de_la_cryptographi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iphermachines.com/enigma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Ultra_(nom_de_code)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Chiffrement_RS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villemin.gerard.free.fr/Crypto/QteBit.htm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robe.fr/docs/cryptologie.pdf" TargetMode="External"/><Relationship Id="rId2" Type="http://schemas.openxmlformats.org/officeDocument/2006/relationships/hyperlink" Target="http://www.apprendre-en-ligne.net/crypto/menu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mondeinformatique.fr/actualites/lire-la-nsa-cherche-a-casser-tous-les-cryptages-avec-un-ordinateur-quantique-56149.html" TargetMode="External"/><Relationship Id="rId4" Type="http://schemas.openxmlformats.org/officeDocument/2006/relationships/hyperlink" Target="http://www-fourier.ujf-grenoble.fr/sites/default/files/poster_fds2012_A0VERT4.pdf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Mille et un… chiffres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b="1" dirty="0"/>
          </a:p>
          <a:p>
            <a:endParaRPr lang="fr-FR" b="1" dirty="0"/>
          </a:p>
          <a:p>
            <a:r>
              <a:rPr lang="fr-FR" b="1" dirty="0">
                <a:solidFill>
                  <a:schemeClr val="tx1"/>
                </a:solidFill>
              </a:rPr>
              <a:t>Jean CEA</a:t>
            </a: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fr-FR" b="1" dirty="0" err="1"/>
              <a:t>Stéganographie</a:t>
            </a:r>
            <a:r>
              <a:rPr lang="fr-FR" b="1" dirty="0"/>
              <a:t> (IV)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Environ, </a:t>
            </a:r>
            <a:r>
              <a:rPr lang="fr-FR" b="1" dirty="0"/>
              <a:t>un</a:t>
            </a:r>
            <a:r>
              <a:rPr lang="fr-FR" dirty="0"/>
              <a:t> </a:t>
            </a:r>
            <a:r>
              <a:rPr lang="fr-FR" b="1" dirty="0"/>
              <a:t>siècle av. J.-C., </a:t>
            </a:r>
            <a:r>
              <a:rPr lang="fr-FR" dirty="0">
                <a:solidFill>
                  <a:srgbClr val="FF0000"/>
                </a:solidFill>
              </a:rPr>
              <a:t>Pline l’Ancien </a:t>
            </a:r>
            <a:r>
              <a:rPr lang="fr-FR" dirty="0"/>
              <a:t>décrit comment réaliser de </a:t>
            </a:r>
            <a:r>
              <a:rPr lang="fr-FR" b="1" dirty="0">
                <a:solidFill>
                  <a:srgbClr val="FF0000"/>
                </a:solidFill>
              </a:rPr>
              <a:t>l‘encre invisible </a:t>
            </a:r>
            <a:r>
              <a:rPr lang="fr-FR" dirty="0"/>
              <a:t>(ou « encre sympathique »). Les enfants de tous les pays s'amusent à le faire en écrivant avec du lait ou du jus de citron : le passage de la feuille écrite auprès d’une source chaude (fer à repasser chaud, flamme de bougie...) révèle le message.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/>
              <a:t>Avec un mélange </a:t>
            </a:r>
            <a:r>
              <a:rPr lang="fr-FR" b="1" dirty="0">
                <a:solidFill>
                  <a:srgbClr val="FF0000"/>
                </a:solidFill>
              </a:rPr>
              <a:t>d’alun et de vinaigre</a:t>
            </a:r>
            <a:r>
              <a:rPr lang="fr-FR" dirty="0"/>
              <a:t>, on écrit un message sur un œuf dur. Ensuite, on enlève la coquille et on lit le message sur le blanc d’œuf.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764704"/>
          </a:xfrm>
        </p:spPr>
        <p:txBody>
          <a:bodyPr>
            <a:normAutofit/>
          </a:bodyPr>
          <a:lstStyle/>
          <a:p>
            <a:r>
              <a:rPr lang="fr-FR" b="1" dirty="0"/>
              <a:t>Incrustation dans une image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</p:spPr>
        <p:txBody>
          <a:bodyPr>
            <a:noAutofit/>
          </a:bodyPr>
          <a:lstStyle/>
          <a:p>
            <a:pPr algn="just"/>
            <a:r>
              <a:rPr lang="fr-FR" sz="2800" b="1" dirty="0">
                <a:solidFill>
                  <a:srgbClr val="FF0000"/>
                </a:solidFill>
              </a:rPr>
              <a:t>Une image numérique </a:t>
            </a:r>
            <a:r>
              <a:rPr lang="fr-FR" sz="2800" b="1" dirty="0"/>
              <a:t>(carrée pour simplifier) peut être imaginée comme un ensemble de 1.000 bandes horizontales et 1.000 bandes verticales (un carrelage ?). </a:t>
            </a:r>
          </a:p>
          <a:p>
            <a:pPr algn="just"/>
            <a:r>
              <a:rPr lang="fr-FR" sz="2800" b="1" dirty="0"/>
              <a:t>A l’intersection de 2 bandes se trouve un petit carré nommé </a:t>
            </a:r>
            <a:r>
              <a:rPr lang="fr-FR" sz="2800" b="1" dirty="0">
                <a:solidFill>
                  <a:srgbClr val="FF0000"/>
                </a:solidFill>
              </a:rPr>
              <a:t>PIXEL</a:t>
            </a:r>
            <a:r>
              <a:rPr lang="fr-FR" sz="2800" b="1" dirty="0"/>
              <a:t> (un carreau ?) ;  au total, il y a 1.000.000 pixels. </a:t>
            </a:r>
          </a:p>
          <a:p>
            <a:pPr algn="just"/>
            <a:r>
              <a:rPr lang="fr-FR" sz="2800" b="1" dirty="0"/>
              <a:t>Chaque pixel est coloré par des assemblages de </a:t>
            </a:r>
            <a:r>
              <a:rPr lang="fr-FR" sz="2800" b="1" i="1" dirty="0"/>
              <a:t>nuances</a:t>
            </a:r>
            <a:r>
              <a:rPr lang="fr-FR" sz="2800" b="1" dirty="0"/>
              <a:t> de 3 couleurs  </a:t>
            </a:r>
            <a:r>
              <a:rPr lang="fr-FR" sz="2800" b="1" dirty="0">
                <a:solidFill>
                  <a:srgbClr val="FF0000"/>
                </a:solidFill>
              </a:rPr>
              <a:t>RVB</a:t>
            </a:r>
            <a:r>
              <a:rPr lang="fr-FR" sz="2800" b="1" dirty="0"/>
              <a:t> : Rouge, Vert, Bleu (pour les écrans). </a:t>
            </a:r>
          </a:p>
          <a:p>
            <a:pPr algn="just"/>
            <a:r>
              <a:rPr lang="fr-FR" sz="2800" b="1" i="1" dirty="0"/>
              <a:t>L’intensité relative (ou nuance) de chaque couleur </a:t>
            </a:r>
            <a:r>
              <a:rPr lang="fr-FR" sz="2800" b="1" dirty="0"/>
              <a:t>est stockée, en nombres binaires de 00000000, 00000001, 00000010… 11111111 (ou en décimales de 0 à 255). En numération binaire, on utilise 1 octet ou 8 bits ou caractères 0, 1 (</a:t>
            </a:r>
            <a:r>
              <a:rPr lang="fr-FR" sz="2800" b="1" dirty="0" err="1">
                <a:solidFill>
                  <a:srgbClr val="FF0000"/>
                </a:solidFill>
              </a:rPr>
              <a:t>B</a:t>
            </a:r>
            <a:r>
              <a:rPr lang="fr-FR" sz="2800" b="1" dirty="0" err="1"/>
              <a:t>inary</a:t>
            </a:r>
            <a:r>
              <a:rPr lang="fr-FR" sz="2800" b="1" dirty="0"/>
              <a:t> Dig</a:t>
            </a:r>
            <a:r>
              <a:rPr lang="fr-FR" sz="2800" b="1" dirty="0">
                <a:solidFill>
                  <a:srgbClr val="FF0000"/>
                </a:solidFill>
              </a:rPr>
              <a:t>it</a:t>
            </a:r>
            <a:r>
              <a:rPr lang="fr-FR" sz="2800" b="1" dirty="0"/>
              <a:t>)</a:t>
            </a:r>
            <a:endParaRPr lang="fr-F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AFC06-9B8A-47C6-A83B-918BCA8B9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8958"/>
          </a:xfrm>
        </p:spPr>
        <p:txBody>
          <a:bodyPr>
            <a:normAutofit/>
          </a:bodyPr>
          <a:lstStyle/>
          <a:p>
            <a:r>
              <a:rPr lang="fr-FR" b="1" dirty="0"/>
              <a:t>Repérage des couleurs d’un pixel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E4E70AC-FE75-4B22-88CD-4DF86DCD8F3D}"/>
              </a:ext>
            </a:extLst>
          </p:cNvPr>
          <p:cNvSpPr txBox="1"/>
          <p:nvPr/>
        </p:nvSpPr>
        <p:spPr>
          <a:xfrm>
            <a:off x="179512" y="3789040"/>
            <a:ext cx="87849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On stocke les nuances des couleurs R, V, B dans 3 tables, </a:t>
            </a:r>
          </a:p>
          <a:p>
            <a:r>
              <a:rPr lang="fr-FR" sz="2400" b="1" dirty="0"/>
              <a:t>i : ligne, j : colonne</a:t>
            </a:r>
          </a:p>
          <a:p>
            <a:endParaRPr lang="fr-FR" sz="2400" b="1" dirty="0"/>
          </a:p>
          <a:p>
            <a:r>
              <a:rPr lang="fr-FR" sz="2400" b="1" dirty="0">
                <a:solidFill>
                  <a:srgbClr val="FF0000"/>
                </a:solidFill>
              </a:rPr>
              <a:t>Exemple</a:t>
            </a:r>
            <a:r>
              <a:rPr lang="fr-FR" sz="2400" b="1" dirty="0"/>
              <a:t> : codage de la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teinte </a:t>
            </a:r>
            <a:r>
              <a:rPr lang="fr-FR" sz="2400" b="1" i="1" dirty="0">
                <a:solidFill>
                  <a:schemeClr val="accent6">
                    <a:lumMod val="75000"/>
                  </a:schemeClr>
                </a:solidFill>
              </a:rPr>
              <a:t>saumon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</a:p>
          <a:p>
            <a:r>
              <a:rPr lang="fr-FR" sz="2400" b="1" dirty="0"/>
              <a:t>rouge = 100%, vert = 80%, bleu = 60% </a:t>
            </a:r>
          </a:p>
          <a:p>
            <a:r>
              <a:rPr lang="fr-FR" sz="2400" b="1" dirty="0"/>
              <a:t>        </a:t>
            </a:r>
            <a:r>
              <a:rPr lang="fr-FR" sz="2400" b="1" dirty="0" err="1">
                <a:solidFill>
                  <a:srgbClr val="FF0000"/>
                </a:solidFill>
              </a:rPr>
              <a:t>rij</a:t>
            </a:r>
            <a:r>
              <a:rPr lang="fr-FR" sz="2400" b="1" dirty="0">
                <a:solidFill>
                  <a:srgbClr val="FF0000"/>
                </a:solidFill>
              </a:rPr>
              <a:t> = 255</a:t>
            </a:r>
            <a:r>
              <a:rPr lang="fr-FR" sz="2400" b="1" dirty="0"/>
              <a:t>,      </a:t>
            </a:r>
            <a:r>
              <a:rPr lang="fr-FR" sz="2400" b="1" dirty="0" err="1">
                <a:solidFill>
                  <a:srgbClr val="00B050"/>
                </a:solidFill>
              </a:rPr>
              <a:t>vij</a:t>
            </a:r>
            <a:r>
              <a:rPr lang="fr-FR" sz="2400" b="1" dirty="0">
                <a:solidFill>
                  <a:srgbClr val="00B050"/>
                </a:solidFill>
              </a:rPr>
              <a:t> = 204</a:t>
            </a:r>
            <a:r>
              <a:rPr lang="fr-FR" sz="2400" b="1" dirty="0"/>
              <a:t>,      </a:t>
            </a:r>
            <a:r>
              <a:rPr lang="fr-FR" sz="2400" b="1" dirty="0" err="1">
                <a:solidFill>
                  <a:srgbClr val="00B0F0"/>
                </a:solidFill>
              </a:rPr>
              <a:t>bij</a:t>
            </a:r>
            <a:r>
              <a:rPr lang="fr-FR" sz="2400" b="1" dirty="0">
                <a:solidFill>
                  <a:srgbClr val="00B0F0"/>
                </a:solidFill>
              </a:rPr>
              <a:t> = 153 </a:t>
            </a:r>
          </a:p>
          <a:p>
            <a:r>
              <a:rPr lang="fr-FR" sz="2400" b="1" dirty="0"/>
              <a:t>puisque 255 X 1 = </a:t>
            </a:r>
            <a:r>
              <a:rPr lang="fr-FR" sz="2400" b="1" dirty="0">
                <a:solidFill>
                  <a:srgbClr val="FF0000"/>
                </a:solidFill>
              </a:rPr>
              <a:t>255</a:t>
            </a:r>
            <a:r>
              <a:rPr lang="fr-FR" sz="2400" b="1" dirty="0"/>
              <a:t>  et  255 X 0,8 = </a:t>
            </a:r>
            <a:r>
              <a:rPr lang="fr-FR" sz="2400" b="1" dirty="0">
                <a:solidFill>
                  <a:srgbClr val="00B050"/>
                </a:solidFill>
              </a:rPr>
              <a:t>204</a:t>
            </a:r>
            <a:r>
              <a:rPr lang="fr-FR" sz="2400" b="1" dirty="0"/>
              <a:t>  et  255 X 0,6 = </a:t>
            </a:r>
            <a:r>
              <a:rPr lang="fr-FR" sz="2400" b="1" dirty="0">
                <a:solidFill>
                  <a:srgbClr val="0070C0"/>
                </a:solidFill>
              </a:rPr>
              <a:t>153</a:t>
            </a:r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57DCEAB-AF9E-4C2F-BADD-1C9EE6184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6" y="1133762"/>
            <a:ext cx="4248122" cy="222323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CECF39-87E6-4B43-AB98-3D0350407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24238"/>
            <a:ext cx="4276369" cy="223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226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fr-FR" b="1" dirty="0"/>
              <a:t>Éléments de numération binaire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1052736"/>
            <a:ext cx="9001000" cy="57606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sz="3600" b="1" dirty="0"/>
              <a:t>Le stockage des informations qui concernent 1 pixel </a:t>
            </a:r>
            <a:r>
              <a:rPr lang="fr-FR" sz="3600" dirty="0"/>
              <a:t>: on a besoin des numéros i et j des 2 bandes horizontale et verticale, des nuances des 3 couleurs r, v, b. Par exemple, pour les nuances :</a:t>
            </a:r>
          </a:p>
          <a:p>
            <a:pPr marL="0" indent="0" algn="just">
              <a:buNone/>
            </a:pPr>
            <a:r>
              <a:rPr lang="fr-FR" sz="3600" dirty="0"/>
              <a:t>	(</a:t>
            </a:r>
            <a:r>
              <a:rPr lang="fr-FR" sz="3600" b="1" dirty="0">
                <a:solidFill>
                  <a:srgbClr val="00B0F0"/>
                </a:solidFill>
              </a:rPr>
              <a:t>1111111</a:t>
            </a:r>
            <a:r>
              <a:rPr lang="fr-FR" sz="3600" b="1" dirty="0">
                <a:solidFill>
                  <a:srgbClr val="FF0000"/>
                </a:solidFill>
              </a:rPr>
              <a:t>1</a:t>
            </a:r>
            <a:r>
              <a:rPr lang="fr-FR" sz="3600" b="1" dirty="0">
                <a:solidFill>
                  <a:srgbClr val="00B0F0"/>
                </a:solidFill>
              </a:rPr>
              <a:t>, 1100110</a:t>
            </a:r>
            <a:r>
              <a:rPr lang="fr-FR" sz="3600" b="1" dirty="0">
                <a:solidFill>
                  <a:srgbClr val="FF0000"/>
                </a:solidFill>
              </a:rPr>
              <a:t>0</a:t>
            </a:r>
            <a:r>
              <a:rPr lang="fr-FR" sz="3600" b="1" dirty="0">
                <a:solidFill>
                  <a:srgbClr val="00B0F0"/>
                </a:solidFill>
              </a:rPr>
              <a:t>, 1001100</a:t>
            </a:r>
            <a:r>
              <a:rPr lang="fr-FR" sz="3600" b="1" dirty="0">
                <a:solidFill>
                  <a:srgbClr val="FF0000"/>
                </a:solidFill>
              </a:rPr>
              <a:t>1</a:t>
            </a:r>
            <a:r>
              <a:rPr lang="fr-FR" sz="3600" dirty="0"/>
              <a:t>) en binaires</a:t>
            </a:r>
          </a:p>
          <a:p>
            <a:pPr marL="0" indent="0" algn="just">
              <a:buNone/>
            </a:pPr>
            <a:r>
              <a:rPr lang="fr-FR" sz="3600" dirty="0"/>
              <a:t>	( 255, 204, 153) en décimales. </a:t>
            </a:r>
          </a:p>
          <a:p>
            <a:pPr algn="just"/>
            <a:r>
              <a:rPr lang="fr-FR" sz="3600" i="1" dirty="0"/>
              <a:t>Rappel sur la numération par position </a:t>
            </a:r>
            <a:r>
              <a:rPr lang="fr-FR" sz="3600" dirty="0"/>
              <a:t>: deux exemples </a:t>
            </a:r>
          </a:p>
          <a:p>
            <a:pPr marL="0" indent="0" algn="just">
              <a:buNone/>
            </a:pPr>
            <a:r>
              <a:rPr lang="fr-FR" sz="3600" dirty="0"/>
              <a:t>     Base 10 : </a:t>
            </a:r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fr-FR" sz="3600" dirty="0">
                <a:solidFill>
                  <a:srgbClr val="00B050"/>
                </a:solidFill>
              </a:rPr>
              <a:t>6</a:t>
            </a:r>
            <a:r>
              <a:rPr lang="fr-FR" sz="3600" dirty="0">
                <a:solidFill>
                  <a:srgbClr val="00B0F0"/>
                </a:solidFill>
              </a:rPr>
              <a:t>0</a:t>
            </a:r>
            <a:r>
              <a:rPr lang="fr-FR" sz="3600" dirty="0">
                <a:solidFill>
                  <a:srgbClr val="FF0000"/>
                </a:solidFill>
              </a:rPr>
              <a:t>2</a:t>
            </a:r>
            <a:r>
              <a:rPr lang="fr-FR" sz="3600" dirty="0"/>
              <a:t> = </a:t>
            </a:r>
            <a:r>
              <a:rPr lang="fr-FR" sz="3600" dirty="0">
                <a:solidFill>
                  <a:srgbClr val="FF0000"/>
                </a:solidFill>
              </a:rPr>
              <a:t>2</a:t>
            </a:r>
            <a:r>
              <a:rPr lang="fr-FR" sz="3600" dirty="0"/>
              <a:t>.1 + </a:t>
            </a:r>
            <a:r>
              <a:rPr lang="fr-FR" sz="3600" dirty="0">
                <a:solidFill>
                  <a:srgbClr val="00B0F0"/>
                </a:solidFill>
              </a:rPr>
              <a:t>0</a:t>
            </a:r>
            <a:r>
              <a:rPr lang="fr-FR" sz="3600" dirty="0"/>
              <a:t>.10 + </a:t>
            </a:r>
            <a:r>
              <a:rPr lang="fr-FR" sz="3600" dirty="0">
                <a:solidFill>
                  <a:srgbClr val="00B050"/>
                </a:solidFill>
              </a:rPr>
              <a:t>6</a:t>
            </a:r>
            <a:r>
              <a:rPr lang="fr-FR" sz="3600" dirty="0"/>
              <a:t>.10.10 + </a:t>
            </a:r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fr-FR" sz="3600" dirty="0"/>
              <a:t>.10.10.10</a:t>
            </a:r>
          </a:p>
          <a:p>
            <a:pPr marL="0" indent="0" algn="just">
              <a:buNone/>
            </a:pPr>
            <a:r>
              <a:rPr lang="fr-FR" sz="3600" dirty="0"/>
              <a:t>     Base 2 :  	 </a:t>
            </a:r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r-FR" sz="3600" dirty="0">
                <a:solidFill>
                  <a:srgbClr val="00B050"/>
                </a:solidFill>
              </a:rPr>
              <a:t>1</a:t>
            </a:r>
            <a:r>
              <a:rPr lang="fr-FR" sz="3600" dirty="0">
                <a:solidFill>
                  <a:srgbClr val="00B0F0"/>
                </a:solidFill>
              </a:rPr>
              <a:t>0</a:t>
            </a:r>
            <a:r>
              <a:rPr lang="fr-FR" sz="3600" dirty="0">
                <a:solidFill>
                  <a:srgbClr val="FF0000"/>
                </a:solidFill>
              </a:rPr>
              <a:t>1</a:t>
            </a:r>
            <a:r>
              <a:rPr lang="fr-FR" sz="3600" dirty="0"/>
              <a:t> = </a:t>
            </a:r>
            <a:r>
              <a:rPr lang="fr-FR" sz="3600" dirty="0">
                <a:solidFill>
                  <a:srgbClr val="FF0000"/>
                </a:solidFill>
              </a:rPr>
              <a:t>1</a:t>
            </a:r>
            <a:r>
              <a:rPr lang="fr-FR" sz="3600" dirty="0"/>
              <a:t>.1 + </a:t>
            </a:r>
            <a:r>
              <a:rPr lang="fr-FR" sz="3600" dirty="0">
                <a:solidFill>
                  <a:srgbClr val="00B0F0"/>
                </a:solidFill>
              </a:rPr>
              <a:t>0</a:t>
            </a:r>
            <a:r>
              <a:rPr lang="fr-FR" sz="3600" dirty="0"/>
              <a:t>.2 + </a:t>
            </a:r>
            <a:r>
              <a:rPr lang="fr-FR" sz="3600" dirty="0">
                <a:solidFill>
                  <a:srgbClr val="00B050"/>
                </a:solidFill>
              </a:rPr>
              <a:t>1</a:t>
            </a:r>
            <a:r>
              <a:rPr lang="fr-FR" sz="3600" dirty="0"/>
              <a:t>.2.2 + </a:t>
            </a:r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r-FR" sz="3600" dirty="0"/>
              <a:t>.2.2.2 </a:t>
            </a:r>
          </a:p>
          <a:p>
            <a:pPr marL="0" indent="0" algn="just">
              <a:buNone/>
            </a:pPr>
            <a:r>
              <a:rPr lang="fr-FR" sz="3600" dirty="0"/>
              <a:t>			= 1 + 0 + 4 + 8 = 13 en décimales</a:t>
            </a:r>
          </a:p>
          <a:p>
            <a:pPr algn="just"/>
            <a:r>
              <a:rPr lang="fr-FR" sz="3600" b="1" dirty="0">
                <a:solidFill>
                  <a:srgbClr val="FF0000"/>
                </a:solidFill>
              </a:rPr>
              <a:t>Les nuances vont de 0 à 255 (256 choix, 2 puissance 8).</a:t>
            </a:r>
          </a:p>
          <a:p>
            <a:pPr algn="just"/>
            <a:r>
              <a:rPr lang="fr-FR" sz="3600" dirty="0"/>
              <a:t>Les 3 bits de </a:t>
            </a:r>
            <a:r>
              <a:rPr lang="fr-FR" sz="3600" b="1" i="1" dirty="0">
                <a:solidFill>
                  <a:srgbClr val="FF0000"/>
                </a:solidFill>
              </a:rPr>
              <a:t>poids faibles </a:t>
            </a:r>
            <a:r>
              <a:rPr lang="fr-FR" sz="3600" b="1" i="1" dirty="0"/>
              <a:t>de r, v, b </a:t>
            </a:r>
            <a:r>
              <a:rPr lang="fr-FR" sz="3600" dirty="0"/>
              <a:t>sont les derniers</a:t>
            </a:r>
            <a:r>
              <a:rPr lang="fr-FR" sz="3600" i="1" dirty="0"/>
              <a:t> </a:t>
            </a:r>
            <a:r>
              <a:rPr lang="fr-FR" sz="3600" b="1" i="1" dirty="0"/>
              <a:t>bits à droite </a:t>
            </a:r>
            <a:r>
              <a:rPr lang="fr-FR" sz="3600" i="1" dirty="0"/>
              <a:t>(</a:t>
            </a:r>
            <a:r>
              <a:rPr lang="fr-FR" sz="3600" dirty="0"/>
              <a:t>en rouge), ils concernent les </a:t>
            </a:r>
            <a:r>
              <a:rPr lang="fr-FR" sz="3600" b="1" i="1" dirty="0"/>
              <a:t>unités</a:t>
            </a:r>
            <a:r>
              <a:rPr lang="fr-FR" sz="3600" dirty="0"/>
              <a:t> en binaire.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8606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Incrustation dans une image, un son ou un 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1340768"/>
            <a:ext cx="9001000" cy="54726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sz="4400" dirty="0"/>
              <a:t>Si on remplace ces 3 bits de poids faible, par des 0 ou des 1, les nuances sont affectées par </a:t>
            </a:r>
            <a:r>
              <a:rPr lang="fr-FR" sz="4400" b="1" i="1" dirty="0"/>
              <a:t>une unité</a:t>
            </a:r>
            <a:r>
              <a:rPr lang="fr-FR" sz="4400" i="1" dirty="0"/>
              <a:t> de nuance au plus sur 256</a:t>
            </a:r>
            <a:r>
              <a:rPr lang="fr-FR" sz="4400" dirty="0"/>
              <a:t>. Le changement induit </a:t>
            </a:r>
            <a:r>
              <a:rPr lang="fr-FR" sz="4400" b="1" dirty="0"/>
              <a:t>une </a:t>
            </a:r>
            <a:r>
              <a:rPr lang="fr-FR" sz="4400" b="1" i="1" dirty="0"/>
              <a:t>modification pratiquement invisible </a:t>
            </a:r>
            <a:r>
              <a:rPr lang="fr-FR" sz="4400" b="1" dirty="0"/>
              <a:t>de la couleur du pixel.</a:t>
            </a:r>
          </a:p>
          <a:p>
            <a:pPr algn="just"/>
            <a:r>
              <a:rPr lang="fr-FR" sz="4400" b="1" i="1" dirty="0"/>
              <a:t>Dans les fichiers de stockage des nuances des pixels d’une image</a:t>
            </a:r>
            <a:r>
              <a:rPr lang="fr-FR" sz="4400" b="1" dirty="0"/>
              <a:t>, on peut disposer des 3 bits de poids faible de chaque pixel, donc de  3.000.000 de bits, </a:t>
            </a:r>
            <a:r>
              <a:rPr lang="fr-FR" sz="4400" b="1" dirty="0">
                <a:solidFill>
                  <a:srgbClr val="FF0000"/>
                </a:solidFill>
              </a:rPr>
              <a:t>ET LES UTILISER POUR CACHER UN MESSAGE. </a:t>
            </a:r>
            <a:r>
              <a:rPr lang="fr-FR" dirty="0"/>
              <a:t>(Z : compressions)</a:t>
            </a:r>
          </a:p>
          <a:p>
            <a:pPr algn="just"/>
            <a:r>
              <a:rPr lang="fr-FR" sz="4400" b="1" dirty="0">
                <a:solidFill>
                  <a:srgbClr val="FF0000"/>
                </a:solidFill>
              </a:rPr>
              <a:t>Message incrusté dans un son </a:t>
            </a:r>
            <a:r>
              <a:rPr lang="fr-FR" sz="4400" b="1" dirty="0"/>
              <a:t>: dans les formats sonores, il existe des possibilités analogues de cacher des messages.</a:t>
            </a:r>
          </a:p>
          <a:p>
            <a:pPr algn="just"/>
            <a:r>
              <a:rPr lang="fr-FR" sz="4400" b="1" dirty="0">
                <a:solidFill>
                  <a:srgbClr val="FF0000"/>
                </a:solidFill>
              </a:rPr>
              <a:t>Message incrusté dans un texte </a:t>
            </a:r>
            <a:r>
              <a:rPr lang="fr-FR" sz="4400" b="1" dirty="0"/>
              <a:t>: un échange entre George Sand et Alfred de Musset est très célèbre. (lire une phrase sur 2, les débuts de phrase…)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1538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1"/>
            <a:ext cx="8229600" cy="729529"/>
          </a:xfrm>
        </p:spPr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b="1" dirty="0"/>
              <a:t>Une curiosité : le code </a:t>
            </a:r>
            <a:r>
              <a:rPr lang="fr-FR" b="1" dirty="0">
                <a:solidFill>
                  <a:srgbClr val="FF0000"/>
                </a:solidFill>
              </a:rPr>
              <a:t>Navajo (I) 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3800" dirty="0"/>
              <a:t>Les américains cherchaient un moyen de codage pour </a:t>
            </a:r>
            <a:r>
              <a:rPr lang="fr-FR" sz="3800" dirty="0" err="1"/>
              <a:t>protèger</a:t>
            </a:r>
            <a:r>
              <a:rPr lang="fr-FR" sz="3800" dirty="0"/>
              <a:t> les échanges </a:t>
            </a:r>
            <a:r>
              <a:rPr lang="fr-FR" sz="3800" b="1" dirty="0"/>
              <a:t>sur le terrain </a:t>
            </a:r>
            <a:r>
              <a:rPr lang="fr-FR" sz="3800" dirty="0"/>
              <a:t>lors de la guerre qui les opposa aux Japonais, </a:t>
            </a:r>
            <a:r>
              <a:rPr lang="fr-FR" sz="3800" b="1" dirty="0"/>
              <a:t>il fallait aller vite</a:t>
            </a:r>
            <a:r>
              <a:rPr lang="fr-FR" sz="3800" dirty="0"/>
              <a:t>.</a:t>
            </a:r>
          </a:p>
          <a:p>
            <a:pPr algn="just"/>
            <a:r>
              <a:rPr lang="fr-FR" sz="3800" dirty="0"/>
              <a:t>L'ingénieur américain Philip Johnston, qui avait grandi dans les réserves navajos, eut l'idée d'utiliser leur langue comme code. Pratiquement inconnue, cette langue, d'une construction grammaticale très particulière, est impénétrable.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b="1" dirty="0"/>
              <a:t>Une curiosité : le code </a:t>
            </a:r>
            <a:r>
              <a:rPr lang="fr-FR" b="1" dirty="0">
                <a:solidFill>
                  <a:srgbClr val="FF0000"/>
                </a:solidFill>
              </a:rPr>
              <a:t>Navajo (II)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9046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sz="3800" dirty="0"/>
              <a:t>Mais, les mots usuels de l'armée n'existaient pas dans la langue navajo. Il fallait inventer des équivalents en langage navajo et les rendre facilement mémorisables. Exemples :</a:t>
            </a:r>
          </a:p>
          <a:p>
            <a:pPr algn="just"/>
            <a:r>
              <a:rPr lang="fr-FR" sz="3800" dirty="0"/>
              <a:t> « </a:t>
            </a:r>
            <a:r>
              <a:rPr lang="fr-FR" sz="3800" b="1" dirty="0"/>
              <a:t>bombardier</a:t>
            </a:r>
            <a:r>
              <a:rPr lang="fr-FR" sz="3800" dirty="0"/>
              <a:t> »  </a:t>
            </a:r>
            <a:r>
              <a:rPr lang="fr-FR" sz="3800" dirty="0">
                <a:sym typeface="Wingdings" panose="05000000000000000000" pitchFamily="2" charset="2"/>
              </a:rPr>
              <a:t>&lt;-&gt;  </a:t>
            </a:r>
            <a:r>
              <a:rPr lang="fr-FR" sz="3800" dirty="0"/>
              <a:t>« </a:t>
            </a:r>
            <a:r>
              <a:rPr lang="fr-FR" sz="3800" b="1" dirty="0"/>
              <a:t>buse</a:t>
            </a:r>
            <a:r>
              <a:rPr lang="fr-FR" sz="3800" dirty="0"/>
              <a:t> » en Navajo  </a:t>
            </a:r>
          </a:p>
          <a:p>
            <a:pPr algn="just"/>
            <a:r>
              <a:rPr lang="fr-FR" sz="3800" dirty="0"/>
              <a:t>« </a:t>
            </a:r>
            <a:r>
              <a:rPr lang="fr-FR" sz="3800" b="1" dirty="0"/>
              <a:t>bombes</a:t>
            </a:r>
            <a:r>
              <a:rPr lang="fr-FR" sz="3800" dirty="0"/>
              <a:t> »  &lt;-&gt;  « </a:t>
            </a:r>
            <a:r>
              <a:rPr lang="fr-FR" sz="3800" b="1" dirty="0"/>
              <a:t>œufs</a:t>
            </a:r>
            <a:r>
              <a:rPr lang="fr-FR" sz="3800" dirty="0"/>
              <a:t> »</a:t>
            </a:r>
          </a:p>
          <a:p>
            <a:pPr algn="just"/>
            <a:r>
              <a:rPr lang="fr-FR" sz="3800" dirty="0"/>
              <a:t>Voilà comment les </a:t>
            </a:r>
            <a:r>
              <a:rPr lang="fr-FR" sz="3800" b="1" i="1" dirty="0"/>
              <a:t>Parleurs-de-code</a:t>
            </a:r>
            <a:r>
              <a:rPr lang="fr-FR" sz="3800" dirty="0"/>
              <a:t> (</a:t>
            </a:r>
            <a:r>
              <a:rPr lang="fr-FR" sz="3800" dirty="0" err="1"/>
              <a:t>Windtalkers</a:t>
            </a:r>
            <a:r>
              <a:rPr lang="fr-FR" sz="3800" dirty="0"/>
              <a:t>) navajos prirent part à la guerre du Pacifique. Leur bravoure au combat fut reconnue de manière officielle par </a:t>
            </a:r>
            <a:r>
              <a:rPr lang="fr-FR" sz="3800" b="1" dirty="0"/>
              <a:t>le gouvernement américain </a:t>
            </a:r>
            <a:r>
              <a:rPr lang="fr-FR" sz="3800" dirty="0"/>
              <a:t>lorsqu'il </a:t>
            </a:r>
            <a:r>
              <a:rPr lang="fr-FR" sz="3800" b="1" dirty="0"/>
              <a:t>leur dédia, en 1982, la journée du 14 août.</a:t>
            </a:r>
          </a:p>
          <a:p>
            <a:pPr algn="just"/>
            <a:r>
              <a:rPr lang="fr-FR" dirty="0">
                <a:hlinkClick r:id="rId2"/>
              </a:rPr>
              <a:t>http://fr.wikipedia.org/wiki/Histoire_de_la_cryptographie</a:t>
            </a:r>
            <a:endParaRPr lang="fr-FR" dirty="0"/>
          </a:p>
          <a:p>
            <a:pPr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8386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176464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Cryptographie</a:t>
            </a:r>
            <a:br>
              <a:rPr lang="fr-FR" b="1" dirty="0"/>
            </a:br>
            <a:br>
              <a:rPr lang="fr-FR" b="1" dirty="0"/>
            </a:br>
            <a:r>
              <a:rPr lang="fr-FR" b="1" dirty="0"/>
              <a:t>Transposition</a:t>
            </a:r>
            <a:br>
              <a:rPr lang="fr-FR" b="1" dirty="0"/>
            </a:br>
            <a:r>
              <a:rPr lang="fr-FR" b="1" dirty="0"/>
              <a:t>ou </a:t>
            </a:r>
            <a:br>
              <a:rPr lang="fr-FR" b="1" dirty="0"/>
            </a:br>
            <a:r>
              <a:rPr lang="fr-FR" b="1" dirty="0"/>
              <a:t>Changement de l’ordre des signes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5846E-E2D5-4F5D-823A-FCFE4BE2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3265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Remplissage-Lecture d’un tableau (I)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A878F02-0CF8-4881-8518-13A84504B2DC}"/>
              </a:ext>
            </a:extLst>
          </p:cNvPr>
          <p:cNvSpPr txBox="1"/>
          <p:nvPr/>
        </p:nvSpPr>
        <p:spPr>
          <a:xfrm>
            <a:off x="179512" y="836712"/>
            <a:ext cx="54495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>
                <a:solidFill>
                  <a:srgbClr val="FF0000"/>
                </a:solidFill>
              </a:rPr>
              <a:t>L’algorithme : </a:t>
            </a:r>
          </a:p>
          <a:p>
            <a:pPr algn="just"/>
            <a:r>
              <a:rPr lang="fr-FR" sz="2400" dirty="0"/>
              <a:t>- On construit un tableau à « </a:t>
            </a:r>
            <a:r>
              <a:rPr lang="fr-FR" sz="2400" b="1" dirty="0">
                <a:solidFill>
                  <a:srgbClr val="FF0000"/>
                </a:solidFill>
              </a:rPr>
              <a:t>n</a:t>
            </a:r>
            <a:r>
              <a:rPr lang="fr-FR" sz="2400" dirty="0"/>
              <a:t> » </a:t>
            </a:r>
            <a:r>
              <a:rPr lang="fr-FR" sz="2400" dirty="0">
                <a:solidFill>
                  <a:srgbClr val="FF0000"/>
                </a:solidFill>
              </a:rPr>
              <a:t>colonnes</a:t>
            </a:r>
            <a:r>
              <a:rPr lang="fr-FR" sz="2400" dirty="0"/>
              <a:t> et </a:t>
            </a:r>
            <a:r>
              <a:rPr lang="fr-FR" sz="2400" b="1" dirty="0">
                <a:solidFill>
                  <a:srgbClr val="FF0000"/>
                </a:solidFill>
              </a:rPr>
              <a:t>assez de lignes pour que toutes les lettres du message puissent rentrer dans le tableau.</a:t>
            </a:r>
          </a:p>
          <a:p>
            <a:pPr algn="just"/>
            <a:r>
              <a:rPr lang="fr-FR" sz="2400" dirty="0"/>
              <a:t>- </a:t>
            </a:r>
            <a:r>
              <a:rPr lang="fr-FR" sz="2400" b="1" dirty="0">
                <a:solidFill>
                  <a:srgbClr val="FF0000"/>
                </a:solidFill>
              </a:rPr>
              <a:t>On remplit </a:t>
            </a:r>
            <a:r>
              <a:rPr lang="fr-FR" sz="2400" dirty="0"/>
              <a:t>le tableau avec le message à coder, </a:t>
            </a:r>
            <a:r>
              <a:rPr lang="fr-FR" sz="2400" b="1" dirty="0">
                <a:solidFill>
                  <a:srgbClr val="FF0000"/>
                </a:solidFill>
              </a:rPr>
              <a:t>colonne après colonne </a:t>
            </a:r>
            <a:r>
              <a:rPr lang="fr-FR" sz="2400" dirty="0"/>
              <a:t>de gauche à droite.</a:t>
            </a:r>
          </a:p>
          <a:p>
            <a:pPr algn="just"/>
            <a:r>
              <a:rPr lang="fr-FR" sz="2400" dirty="0"/>
              <a:t>- </a:t>
            </a:r>
            <a:r>
              <a:rPr lang="fr-FR" sz="2400" b="1" dirty="0">
                <a:solidFill>
                  <a:srgbClr val="FF0000"/>
                </a:solidFill>
              </a:rPr>
              <a:t>On lit </a:t>
            </a:r>
            <a:r>
              <a:rPr lang="fr-FR" sz="2400" dirty="0"/>
              <a:t>les lettres </a:t>
            </a:r>
            <a:r>
              <a:rPr lang="fr-FR" sz="2400" b="1" dirty="0">
                <a:solidFill>
                  <a:srgbClr val="FF0000"/>
                </a:solidFill>
              </a:rPr>
              <a:t>ligne par ligne, </a:t>
            </a:r>
            <a:r>
              <a:rPr lang="fr-FR" sz="2400" dirty="0"/>
              <a:t>de haut en bas. On obtient ainsi le message codé. </a:t>
            </a:r>
          </a:p>
          <a:p>
            <a:pPr algn="just"/>
            <a:r>
              <a:rPr lang="fr-FR" sz="2400" b="1" dirty="0">
                <a:solidFill>
                  <a:srgbClr val="FF0000"/>
                </a:solidFill>
              </a:rPr>
              <a:t>La clé</a:t>
            </a:r>
            <a:r>
              <a:rPr lang="fr-FR" sz="2400" dirty="0"/>
              <a:t>: c’est le nombre n. Exemple : </a:t>
            </a:r>
            <a:r>
              <a:rPr lang="fr-FR" sz="2400" b="1" dirty="0">
                <a:solidFill>
                  <a:srgbClr val="FF0000"/>
                </a:solidFill>
              </a:rPr>
              <a:t>4</a:t>
            </a:r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CE3CAB3-7BA0-4239-B965-55559D653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090" y="1412776"/>
            <a:ext cx="3098553" cy="302433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CB79B1A-DFF6-4E9C-8516-30F915C362A7}"/>
              </a:ext>
            </a:extLst>
          </p:cNvPr>
          <p:cNvSpPr txBox="1"/>
          <p:nvPr/>
        </p:nvSpPr>
        <p:spPr>
          <a:xfrm>
            <a:off x="297939" y="5229200"/>
            <a:ext cx="8548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Message à coder </a:t>
            </a:r>
            <a:r>
              <a:rPr lang="fr-FR" sz="2400" dirty="0"/>
              <a:t>: </a:t>
            </a:r>
            <a:r>
              <a:rPr lang="fr-FR" sz="2400" dirty="0">
                <a:solidFill>
                  <a:srgbClr val="FF0000"/>
                </a:solidFill>
              </a:rPr>
              <a:t>meilleurs souvenirs de Nice </a:t>
            </a:r>
            <a:r>
              <a:rPr lang="fr-FR" sz="2400" dirty="0"/>
              <a:t>[24 lettres, 6 lignes]</a:t>
            </a:r>
          </a:p>
          <a:p>
            <a:endParaRPr lang="fr-FR" sz="2400" b="1" dirty="0"/>
          </a:p>
          <a:p>
            <a:r>
              <a:rPr lang="fr-FR" sz="2400" b="1" dirty="0"/>
              <a:t>Message codé : </a:t>
            </a:r>
            <a:r>
              <a:rPr lang="fr-FR" sz="2400" b="1" dirty="0">
                <a:solidFill>
                  <a:srgbClr val="00B050"/>
                </a:solidFill>
              </a:rPr>
              <a:t>MUVD EREE ISNN LSII LORC EUSE </a:t>
            </a:r>
            <a:r>
              <a:rPr lang="fr-FR" b="1" dirty="0"/>
              <a:t>(L’écrire en continu)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9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61A777-B9A8-48C0-82C4-0536CC1E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/>
          <a:lstStyle/>
          <a:p>
            <a:r>
              <a:rPr lang="fr-FR" b="1" dirty="0"/>
              <a:t>Remplissage-Lecture d’un tableau (II)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9A0776D-0D42-4D52-8628-033BF49BD602}"/>
              </a:ext>
            </a:extLst>
          </p:cNvPr>
          <p:cNvSpPr txBox="1"/>
          <p:nvPr/>
        </p:nvSpPr>
        <p:spPr>
          <a:xfrm>
            <a:off x="179512" y="1196752"/>
            <a:ext cx="40571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Une variante avec un </a:t>
            </a:r>
            <a:r>
              <a:rPr lang="fr-FR" sz="2400" b="1" dirty="0">
                <a:solidFill>
                  <a:srgbClr val="FF0000"/>
                </a:solidFill>
              </a:rPr>
              <a:t>mot-clé : KARL </a:t>
            </a:r>
            <a:r>
              <a:rPr lang="fr-FR" sz="2400" dirty="0"/>
              <a:t>(4 lettres, la </a:t>
            </a:r>
            <a:r>
              <a:rPr lang="fr-FR" sz="2400" b="1" dirty="0">
                <a:solidFill>
                  <a:srgbClr val="FF0000"/>
                </a:solidFill>
              </a:rPr>
              <a:t>clé est 4 </a:t>
            </a:r>
            <a:r>
              <a:rPr lang="fr-FR" sz="2400" dirty="0"/>
              <a:t>donc </a:t>
            </a:r>
            <a:r>
              <a:rPr lang="fr-FR" sz="2400" dirty="0">
                <a:solidFill>
                  <a:srgbClr val="FF0000"/>
                </a:solidFill>
              </a:rPr>
              <a:t>4 colonnes</a:t>
            </a:r>
            <a:r>
              <a:rPr lang="fr-FR" sz="2400" dirty="0"/>
              <a:t>). </a:t>
            </a:r>
          </a:p>
          <a:p>
            <a:pPr algn="just"/>
            <a:r>
              <a:rPr lang="fr-FR" sz="2400" dirty="0"/>
              <a:t>- On met en place les 4 colonnes qui commencent par K A R L. </a:t>
            </a:r>
          </a:p>
          <a:p>
            <a:pPr algn="just"/>
            <a:r>
              <a:rPr lang="fr-FR" sz="2400" dirty="0"/>
              <a:t>- Puis remplissage du tableau.</a:t>
            </a:r>
          </a:p>
          <a:p>
            <a:pPr algn="just"/>
            <a:r>
              <a:rPr lang="fr-FR" sz="2400" b="1" dirty="0">
                <a:solidFill>
                  <a:srgbClr val="FF0000"/>
                </a:solidFill>
              </a:rPr>
              <a:t>- Permutation des colonnes, ordre alphabétique du mot-clé. </a:t>
            </a:r>
          </a:p>
          <a:p>
            <a:pPr algn="just"/>
            <a:r>
              <a:rPr lang="fr-FR" sz="2400" dirty="0"/>
              <a:t>- Lecture du tableau.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B4B57C5-2597-4D81-B514-71659C7CE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439" y="1988840"/>
            <a:ext cx="3841170" cy="211041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9B29CB3-411A-4014-857B-2DC58F021124}"/>
              </a:ext>
            </a:extLst>
          </p:cNvPr>
          <p:cNvSpPr txBox="1"/>
          <p:nvPr/>
        </p:nvSpPr>
        <p:spPr>
          <a:xfrm>
            <a:off x="107504" y="5541039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Message à coder </a:t>
            </a:r>
            <a:r>
              <a:rPr lang="fr-FR" sz="2400" dirty="0"/>
              <a:t>: </a:t>
            </a:r>
            <a:r>
              <a:rPr lang="fr-FR" sz="2400" dirty="0">
                <a:solidFill>
                  <a:srgbClr val="FF0000"/>
                </a:solidFill>
              </a:rPr>
              <a:t>meilleurs souvenirs de Nice</a:t>
            </a:r>
          </a:p>
          <a:p>
            <a:endParaRPr lang="fr-FR" sz="2400" b="1" dirty="0"/>
          </a:p>
          <a:p>
            <a:r>
              <a:rPr lang="fr-FR" sz="2400" b="1" dirty="0"/>
              <a:t>Message codé : </a:t>
            </a:r>
            <a:r>
              <a:rPr lang="fr-FR" sz="2400" b="1" dirty="0">
                <a:solidFill>
                  <a:srgbClr val="00B050"/>
                </a:solidFill>
              </a:rPr>
              <a:t>UMDV REEE SINN SLII OLCR UEES </a:t>
            </a:r>
            <a:r>
              <a:rPr lang="fr-FR" b="1" dirty="0"/>
              <a:t>(L’écrire en continu)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52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36104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00B0F0"/>
                </a:solidFill>
                <a:sym typeface="Symbol"/>
              </a:rPr>
              <a:t>                               </a:t>
            </a:r>
          </a:p>
          <a:p>
            <a:pPr marL="0" indent="0">
              <a:buNone/>
            </a:pPr>
            <a:endParaRPr lang="fr-FR" sz="2800" b="1" dirty="0">
              <a:solidFill>
                <a:srgbClr val="00B0F0"/>
              </a:solidFill>
              <a:sym typeface="Symbol"/>
            </a:endParaRPr>
          </a:p>
          <a:p>
            <a:pPr marL="0" indent="0">
              <a:buNone/>
            </a:pPr>
            <a:endParaRPr lang="fr-FR" sz="2800" b="1" dirty="0">
              <a:solidFill>
                <a:srgbClr val="00B0F0"/>
              </a:solidFill>
              <a:sym typeface="Symbol"/>
            </a:endParaRPr>
          </a:p>
          <a:p>
            <a:pPr marL="0" indent="0" algn="ctr">
              <a:buNone/>
            </a:pPr>
            <a:r>
              <a:rPr lang="fr-FR" sz="4800" b="1" dirty="0">
                <a:solidFill>
                  <a:srgbClr val="00B050"/>
                </a:solidFill>
                <a:sym typeface="Symbol"/>
              </a:rPr>
              <a:t>NOBUOJELRMASIS</a:t>
            </a:r>
          </a:p>
          <a:p>
            <a:pPr marL="0" indent="0">
              <a:buNone/>
            </a:pPr>
            <a:endParaRPr lang="fr-FR" sz="4800" b="1" dirty="0">
              <a:solidFill>
                <a:srgbClr val="FF0000"/>
              </a:solidFill>
              <a:sym typeface="Symbol"/>
            </a:endParaRPr>
          </a:p>
          <a:p>
            <a:pPr marL="0" indent="0" algn="ctr">
              <a:buNone/>
            </a:pPr>
            <a:r>
              <a:rPr lang="fr-FR" sz="4800" b="1" dirty="0">
                <a:solidFill>
                  <a:srgbClr val="FF0000"/>
                </a:solidFill>
                <a:sym typeface="Symbo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3480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fr-FR" b="1" i="1" dirty="0"/>
              <a:t>Le chiffre allemand ADFGVX-GEDEFU 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03848" y="764703"/>
            <a:ext cx="5688632" cy="216024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fr-FR" sz="4500" dirty="0"/>
              <a:t>Ce chiffre utilise une </a:t>
            </a:r>
            <a:r>
              <a:rPr lang="fr-FR" sz="4500" b="1" dirty="0">
                <a:solidFill>
                  <a:srgbClr val="FF0000"/>
                </a:solidFill>
              </a:rPr>
              <a:t>table clé </a:t>
            </a:r>
            <a:r>
              <a:rPr lang="fr-FR" sz="4500" dirty="0"/>
              <a:t>avec les 26 lettres et les 10 chiffres ainsi qu’un </a:t>
            </a:r>
            <a:r>
              <a:rPr lang="fr-FR" sz="4500" b="1" dirty="0">
                <a:solidFill>
                  <a:srgbClr val="FF0000"/>
                </a:solidFill>
              </a:rPr>
              <a:t>mot clé</a:t>
            </a:r>
            <a:r>
              <a:rPr lang="fr-FR" sz="4500" dirty="0"/>
              <a:t>, ici, </a:t>
            </a:r>
            <a:r>
              <a:rPr lang="fr-FR" sz="4500" b="1" dirty="0">
                <a:solidFill>
                  <a:srgbClr val="FF0000"/>
                </a:solidFill>
              </a:rPr>
              <a:t>KARL</a:t>
            </a:r>
            <a:r>
              <a:rPr lang="fr-FR" sz="4500" dirty="0"/>
              <a:t>. Tout cela est </a:t>
            </a:r>
            <a:r>
              <a:rPr lang="fr-FR" sz="4500" b="1" dirty="0"/>
              <a:t>secret</a:t>
            </a:r>
            <a:r>
              <a:rPr lang="fr-FR" sz="4500" dirty="0"/>
              <a:t>.</a:t>
            </a:r>
            <a:r>
              <a:rPr lang="fr-FR" sz="4500" dirty="0">
                <a:solidFill>
                  <a:srgbClr val="FF0000"/>
                </a:solidFill>
              </a:rPr>
              <a:t> </a:t>
            </a:r>
          </a:p>
          <a:p>
            <a:r>
              <a:rPr lang="fr-FR" sz="4500" dirty="0">
                <a:solidFill>
                  <a:srgbClr val="FF0000"/>
                </a:solidFill>
              </a:rPr>
              <a:t>Message à coder : </a:t>
            </a:r>
            <a:r>
              <a:rPr lang="fr-FR" sz="4500" b="1" dirty="0"/>
              <a:t>attaque 9 Juin à l’aube</a:t>
            </a:r>
          </a:p>
          <a:p>
            <a:pPr marL="0" indent="0">
              <a:buNone/>
            </a:pPr>
            <a:r>
              <a:rPr lang="fr-FR" sz="4500" dirty="0"/>
              <a:t>		         </a:t>
            </a:r>
            <a:r>
              <a:rPr lang="fr-FR" sz="4500" b="1" dirty="0"/>
              <a:t>attaque9juinalaube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500" b="1" dirty="0">
                <a:solidFill>
                  <a:srgbClr val="FF0000"/>
                </a:solidFill>
                <a:sym typeface="Symbol"/>
              </a:rPr>
              <a:t>O</a:t>
            </a:r>
            <a:r>
              <a:rPr lang="fr-FR" sz="4500" b="1" dirty="0">
                <a:solidFill>
                  <a:srgbClr val="FF0000"/>
                </a:solidFill>
              </a:rPr>
              <a:t>n remplace une lettre ou un chiffre par 2 lettres en s’aidant de la table.  Ex : E </a:t>
            </a:r>
            <a:r>
              <a:rPr lang="fr-FR" sz="4500" b="1" dirty="0">
                <a:solidFill>
                  <a:srgbClr val="FF0000"/>
                </a:solidFill>
                <a:cs typeface="Calibri"/>
              </a:rPr>
              <a:t>↔ </a:t>
            </a:r>
            <a:r>
              <a:rPr lang="fr-FR" sz="4500" b="1" dirty="0">
                <a:solidFill>
                  <a:srgbClr val="FF0000"/>
                </a:solidFill>
              </a:rPr>
              <a:t>FV</a:t>
            </a:r>
          </a:p>
          <a:p>
            <a:endParaRPr lang="fr-FR" dirty="0"/>
          </a:p>
          <a:p>
            <a:pPr>
              <a:buAutoNum type="arabicPeriod"/>
            </a:pPr>
            <a:endParaRPr lang="fr-FR" dirty="0"/>
          </a:p>
          <a:p>
            <a:endParaRPr lang="fr-FR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>
              <a:buFont typeface="Symbol"/>
              <a:buChar char="®"/>
            </a:pPr>
            <a:endParaRPr lang="fr-FR" dirty="0">
              <a:solidFill>
                <a:srgbClr val="00B0F0"/>
              </a:solidFill>
            </a:endParaRPr>
          </a:p>
        </p:txBody>
      </p:sp>
      <p:pic>
        <p:nvPicPr>
          <p:cNvPr id="5" name="Image 4" descr="adfgvx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836712"/>
            <a:ext cx="2604449" cy="1872208"/>
          </a:xfrm>
          <a:prstGeom prst="rect">
            <a:avLst/>
          </a:prstGeom>
        </p:spPr>
      </p:pic>
      <p:pic>
        <p:nvPicPr>
          <p:cNvPr id="7" name="Image 6" descr="adfgvx-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3890" y="3861048"/>
            <a:ext cx="2964437" cy="274343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95536" y="2701369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Message transformé : </a:t>
            </a:r>
          </a:p>
          <a:p>
            <a:r>
              <a:rPr lang="fr-FR" sz="2000" b="1" dirty="0"/>
              <a:t> a   t    </a:t>
            </a:r>
            <a:r>
              <a:rPr lang="fr-FR" sz="2000" b="1" dirty="0" err="1"/>
              <a:t>t</a:t>
            </a:r>
            <a:r>
              <a:rPr lang="fr-FR" sz="2000" b="1" dirty="0"/>
              <a:t>    a    q    u   e   9    j     u     i    n    a    l     a     u     b    e</a:t>
            </a:r>
          </a:p>
          <a:p>
            <a:r>
              <a:rPr lang="fr-FR" sz="2000" b="1" dirty="0">
                <a:solidFill>
                  <a:srgbClr val="FF0000"/>
                </a:solidFill>
              </a:rPr>
              <a:t>DD FF </a:t>
            </a:r>
            <a:r>
              <a:rPr lang="fr-FR" sz="2000" b="1" dirty="0" err="1">
                <a:solidFill>
                  <a:srgbClr val="FF0000"/>
                </a:solidFill>
              </a:rPr>
              <a:t>FF</a:t>
            </a:r>
            <a:r>
              <a:rPr lang="fr-FR" sz="2000" b="1" dirty="0">
                <a:solidFill>
                  <a:srgbClr val="FF0000"/>
                </a:solidFill>
              </a:rPr>
              <a:t> DD GX FX FV FD AD FX AG XG DD DF DD  FX  GD  FV                                                      </a:t>
            </a:r>
            <a:r>
              <a:rPr lang="fr-FR" dirty="0"/>
              <a:t>  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C3E8B99-5B52-4824-9539-D65E4A66A445}"/>
              </a:ext>
            </a:extLst>
          </p:cNvPr>
          <p:cNvSpPr txBox="1"/>
          <p:nvPr/>
        </p:nvSpPr>
        <p:spPr>
          <a:xfrm>
            <a:off x="3347864" y="3861048"/>
            <a:ext cx="56886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OPERATIONS :</a:t>
            </a:r>
          </a:p>
          <a:p>
            <a:pPr>
              <a:buAutoNum type="arabicPeriod"/>
            </a:pPr>
            <a:r>
              <a:rPr lang="fr-FR" dirty="0"/>
              <a:t>KARL a 4 lettres : on construit un tableau à 4 colonnes</a:t>
            </a:r>
          </a:p>
          <a:p>
            <a:pPr>
              <a:buAutoNum type="arabicPeriod"/>
            </a:pPr>
            <a:r>
              <a:rPr lang="fr-FR" dirty="0"/>
              <a:t>On </a:t>
            </a:r>
            <a:r>
              <a:rPr lang="fr-FR" b="1" dirty="0"/>
              <a:t>reporte</a:t>
            </a:r>
            <a:r>
              <a:rPr lang="fr-FR" dirty="0"/>
              <a:t> le message transformé dans le tableau KARL, </a:t>
            </a:r>
            <a:r>
              <a:rPr lang="fr-FR" b="1" dirty="0">
                <a:solidFill>
                  <a:srgbClr val="00B050"/>
                </a:solidFill>
              </a:rPr>
              <a:t>horizontalement</a:t>
            </a:r>
            <a:r>
              <a:rPr lang="fr-FR" b="1" dirty="0"/>
              <a:t> </a:t>
            </a:r>
            <a:r>
              <a:rPr lang="fr-FR" b="1" dirty="0">
                <a:solidFill>
                  <a:srgbClr val="00B050"/>
                </a:solidFill>
              </a:rPr>
              <a:t>et de haut en bas</a:t>
            </a:r>
            <a:r>
              <a:rPr lang="fr-FR" dirty="0"/>
              <a:t>.</a:t>
            </a:r>
          </a:p>
          <a:p>
            <a:pPr>
              <a:buAutoNum type="arabicPeriod"/>
            </a:pPr>
            <a:r>
              <a:rPr lang="fr-FR" dirty="0"/>
              <a:t>On ordonne les colonnes par ordre alphabétique</a:t>
            </a:r>
          </a:p>
          <a:p>
            <a:pPr>
              <a:buAutoNum type="arabicPeriod"/>
            </a:pPr>
            <a:r>
              <a:rPr lang="fr-FR" dirty="0"/>
              <a:t>On lit le tableau AKLR </a:t>
            </a:r>
            <a:r>
              <a:rPr lang="fr-FR" b="1" dirty="0">
                <a:solidFill>
                  <a:srgbClr val="00B050"/>
                </a:solidFill>
              </a:rPr>
              <a:t>verticalement et de gauche à droite.</a:t>
            </a:r>
            <a:endParaRPr lang="fr-FR" i="1" dirty="0"/>
          </a:p>
          <a:p>
            <a:pPr>
              <a:buAutoNum type="arabicPeriod"/>
            </a:pPr>
            <a:r>
              <a:rPr lang="fr-FR" b="1" dirty="0">
                <a:solidFill>
                  <a:srgbClr val="FF0000"/>
                </a:solidFill>
              </a:rPr>
              <a:t>Le message codé est </a:t>
            </a:r>
            <a:r>
              <a:rPr lang="fr-FR" dirty="0"/>
              <a:t>:</a:t>
            </a:r>
          </a:p>
          <a:p>
            <a:r>
              <a:rPr lang="fr-FR" dirty="0">
                <a:solidFill>
                  <a:srgbClr val="00B050"/>
                </a:solidFill>
              </a:rPr>
              <a:t>DFXVDDDDD DFGFAADDG FDXDXGFXV FDFFFXDFF</a:t>
            </a:r>
            <a:r>
              <a:rPr lang="fr-FR" b="1" dirty="0"/>
              <a:t>  (L’écrire en continu)</a:t>
            </a:r>
          </a:p>
        </p:txBody>
      </p:sp>
    </p:spTree>
    <p:extLst>
      <p:ext uri="{BB962C8B-B14F-4D97-AF65-F5344CB8AC3E}">
        <p14:creationId xmlns:p14="http://schemas.microsoft.com/office/powerpoint/2010/main" val="4151492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Le radiogramme de la Victoire </a:t>
            </a:r>
            <a:r>
              <a:rPr lang="fr-FR" b="1" dirty="0">
                <a:solidFill>
                  <a:srgbClr val="FF0000"/>
                </a:solidFill>
              </a:rPr>
              <a:t>Georges Painvin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400600"/>
          </a:xfrm>
        </p:spPr>
        <p:txBody>
          <a:bodyPr>
            <a:noAutofit/>
          </a:bodyPr>
          <a:lstStyle/>
          <a:p>
            <a:pPr algn="just"/>
            <a:r>
              <a:rPr lang="fr-FR" sz="2000" dirty="0"/>
              <a:t>Bonne école française en cryptanalyse en 1914-18. </a:t>
            </a:r>
          </a:p>
          <a:p>
            <a:pPr algn="just"/>
            <a:r>
              <a:rPr lang="fr-FR" sz="2000" dirty="0"/>
              <a:t>Changement de code allemand en mars 1918 : </a:t>
            </a:r>
            <a:r>
              <a:rPr lang="fr-FR" sz="2000" b="1" i="1" dirty="0"/>
              <a:t>ADFGVX-GEDEFU </a:t>
            </a:r>
            <a:endParaRPr lang="fr-FR" sz="2000" dirty="0"/>
          </a:p>
          <a:p>
            <a:pPr algn="just"/>
            <a:r>
              <a:rPr lang="fr-FR" sz="2000" dirty="0"/>
              <a:t>Début juin, les allemands se préparent à donner l’assaut final contre Paris.</a:t>
            </a:r>
          </a:p>
          <a:p>
            <a:pPr algn="just"/>
            <a:r>
              <a:rPr lang="fr-FR" sz="2000" b="1" dirty="0"/>
              <a:t>Télégramme chiffré capté </a:t>
            </a:r>
            <a:r>
              <a:rPr lang="fr-FR" sz="2000" dirty="0"/>
              <a:t>: « </a:t>
            </a:r>
            <a:r>
              <a:rPr lang="fr-FR" sz="2000" b="1" dirty="0">
                <a:solidFill>
                  <a:srgbClr val="FF0000"/>
                </a:solidFill>
              </a:rPr>
              <a:t>FGAXA XAXFF FAFVA AVDFA GAXFX FAFAG DXGGX AGXFD XGAGX GAXGX AGXVF VXXAG XDDAX GGAAF DGGAF FXGGX XDFAX GXAXV AGXGG DFAGG GXVAX VFXGV FFGGA XDGAX FDVGG A</a:t>
            </a:r>
            <a:r>
              <a:rPr lang="fr-FR" sz="2000" dirty="0">
                <a:solidFill>
                  <a:srgbClr val="FF0000"/>
                </a:solidFill>
              </a:rPr>
              <a:t> </a:t>
            </a:r>
            <a:r>
              <a:rPr lang="fr-FR" sz="2000" dirty="0"/>
              <a:t>» </a:t>
            </a:r>
          </a:p>
          <a:p>
            <a:pPr algn="just"/>
            <a:r>
              <a:rPr lang="fr-FR" sz="2000" dirty="0"/>
              <a:t>Message envoyé le </a:t>
            </a:r>
            <a:r>
              <a:rPr lang="fr-FR" sz="2000" b="1" dirty="0">
                <a:solidFill>
                  <a:srgbClr val="FF0000"/>
                </a:solidFill>
              </a:rPr>
              <a:t>1</a:t>
            </a:r>
            <a:r>
              <a:rPr lang="fr-FR" sz="2000" b="1" baseline="30000" dirty="0">
                <a:solidFill>
                  <a:srgbClr val="FF0000"/>
                </a:solidFill>
              </a:rPr>
              <a:t>er</a:t>
            </a:r>
            <a:r>
              <a:rPr lang="fr-FR" sz="2000" b="1" dirty="0">
                <a:solidFill>
                  <a:srgbClr val="FF0000"/>
                </a:solidFill>
              </a:rPr>
              <a:t> juin 1918 </a:t>
            </a:r>
            <a:r>
              <a:rPr lang="fr-FR" sz="2000" dirty="0"/>
              <a:t>en direction des avant-postes allemands au nord de Compiègne. Nouveau système de codage (lettre V ajoutée à ADFGX)</a:t>
            </a:r>
          </a:p>
          <a:p>
            <a:pPr algn="just"/>
            <a:r>
              <a:rPr lang="fr-FR" sz="2000" b="1" dirty="0">
                <a:solidFill>
                  <a:srgbClr val="FF0000"/>
                </a:solidFill>
              </a:rPr>
              <a:t>Georges Painvin </a:t>
            </a:r>
            <a:r>
              <a:rPr lang="fr-FR" sz="2000" dirty="0"/>
              <a:t>casse le code le </a:t>
            </a:r>
            <a:r>
              <a:rPr lang="fr-FR" sz="2000" b="1" dirty="0">
                <a:solidFill>
                  <a:srgbClr val="FF0000"/>
                </a:solidFill>
              </a:rPr>
              <a:t>2 Juin 1918</a:t>
            </a:r>
            <a:r>
              <a:rPr lang="fr-FR" sz="2000" dirty="0"/>
              <a:t> : « </a:t>
            </a:r>
            <a:r>
              <a:rPr lang="fr-FR" sz="2000" b="1" dirty="0">
                <a:solidFill>
                  <a:srgbClr val="00B050"/>
                </a:solidFill>
              </a:rPr>
              <a:t>Hâtez l'approvisionnement en munitions, le faire même de jour tant qu'on n'est pas vu </a:t>
            </a:r>
            <a:r>
              <a:rPr lang="fr-FR" sz="2000" dirty="0"/>
              <a:t>». </a:t>
            </a:r>
          </a:p>
          <a:p>
            <a:pPr algn="just"/>
            <a:r>
              <a:rPr lang="fr-FR" sz="2000" dirty="0"/>
              <a:t>Assaut allemand le </a:t>
            </a:r>
            <a:r>
              <a:rPr lang="fr-FR" sz="2000" b="1" dirty="0">
                <a:solidFill>
                  <a:srgbClr val="FF0000"/>
                </a:solidFill>
              </a:rPr>
              <a:t>9 Juin 1918</a:t>
            </a:r>
            <a:r>
              <a:rPr lang="fr-FR" sz="2000" dirty="0"/>
              <a:t>. </a:t>
            </a:r>
            <a:r>
              <a:rPr lang="fr-FR" sz="2000" b="1" dirty="0"/>
              <a:t>Foch</a:t>
            </a:r>
            <a:r>
              <a:rPr lang="fr-FR" sz="2000" dirty="0"/>
              <a:t>, bien informé, a placé au mieux ses dernières réserves, il triomphe après une bataille acharnée qui dure 5 jours.</a:t>
            </a:r>
          </a:p>
          <a:p>
            <a:pPr algn="just"/>
            <a:r>
              <a:rPr lang="fr-FR" sz="2000" dirty="0"/>
              <a:t>C’est la fin pour l’armée allemande ! Elle ne cessera de reculer.</a:t>
            </a:r>
          </a:p>
          <a:p>
            <a:pPr algn="just"/>
            <a:r>
              <a:rPr lang="fr-FR" sz="2000" b="1" dirty="0">
                <a:solidFill>
                  <a:srgbClr val="FF0000"/>
                </a:solidFill>
              </a:rPr>
              <a:t>Georges Painvin : </a:t>
            </a:r>
            <a:r>
              <a:rPr lang="fr-FR" sz="2000" dirty="0"/>
              <a:t>ancien major de l'École polytechnique, professeur en géologie jusqu’en 1914 où il découvre la cryptographie 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Cryptographie</a:t>
            </a:r>
            <a:br>
              <a:rPr lang="fr-FR" b="1" dirty="0"/>
            </a:br>
            <a:br>
              <a:rPr lang="fr-FR" b="1" dirty="0"/>
            </a:br>
            <a:r>
              <a:rPr lang="fr-FR" b="1" dirty="0"/>
              <a:t>Remplacement ou Substitution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b="1" dirty="0"/>
              <a:t>Les premiers systèmes 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dirty="0"/>
              <a:t>	Il existe </a:t>
            </a:r>
            <a:r>
              <a:rPr lang="fr-FR" b="1" dirty="0">
                <a:solidFill>
                  <a:srgbClr val="FF0000"/>
                </a:solidFill>
              </a:rPr>
              <a:t>3 types </a:t>
            </a:r>
            <a:r>
              <a:rPr lang="fr-FR" dirty="0"/>
              <a:t>de substitutions :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1. On remplace chaque lettre du message par une autre lettre du </a:t>
            </a:r>
            <a:r>
              <a:rPr lang="fr-FR" i="1" dirty="0"/>
              <a:t>même alphabet</a:t>
            </a:r>
            <a:r>
              <a:rPr lang="fr-FR" dirty="0"/>
              <a:t>. Cas</a:t>
            </a:r>
            <a:r>
              <a:rPr lang="fr-FR" i="1" dirty="0"/>
              <a:t> mono-alphabétique.</a:t>
            </a:r>
            <a:r>
              <a:rPr lang="fr-FR" dirty="0"/>
              <a:t>  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2. On remplace chaque lettre du message par une lettre </a:t>
            </a:r>
            <a:r>
              <a:rPr lang="fr-FR" i="1" dirty="0"/>
              <a:t>d’autres alphabets</a:t>
            </a:r>
            <a:r>
              <a:rPr lang="fr-FR" dirty="0"/>
              <a:t>. Cas</a:t>
            </a:r>
            <a:r>
              <a:rPr lang="fr-FR" b="1" i="1" dirty="0"/>
              <a:t> </a:t>
            </a:r>
            <a:r>
              <a:rPr lang="fr-FR" i="1" dirty="0"/>
              <a:t>poly-alphabétique</a:t>
            </a:r>
            <a:r>
              <a:rPr lang="fr-FR" dirty="0"/>
              <a:t> : 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3. </a:t>
            </a:r>
            <a:r>
              <a:rPr lang="fr-FR" i="1" dirty="0" err="1"/>
              <a:t>Polygrammes</a:t>
            </a:r>
            <a:r>
              <a:rPr lang="fr-FR" dirty="0"/>
              <a:t> : on substitue un groupe de caractères dans le message par un autre groupe de caractères.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/>
              <a:t>Substitution avec une </a:t>
            </a:r>
            <a:br>
              <a:rPr lang="fr-FR" sz="3200" b="1" dirty="0"/>
            </a:br>
            <a:r>
              <a:rPr lang="fr-FR" sz="3200" b="1" dirty="0"/>
              <a:t>permutation des lettres </a:t>
            </a:r>
            <a:r>
              <a:rPr lang="fr-FR" sz="3200" b="1" dirty="0">
                <a:solidFill>
                  <a:srgbClr val="FF0000"/>
                </a:solidFill>
              </a:rPr>
              <a:t>d’</a:t>
            </a:r>
            <a:r>
              <a:rPr lang="fr-FR" sz="3200" b="1" i="1" dirty="0">
                <a:solidFill>
                  <a:srgbClr val="FF0000"/>
                </a:solidFill>
              </a:rPr>
              <a:t>un</a:t>
            </a:r>
            <a:r>
              <a:rPr lang="fr-FR" sz="3200" b="1" dirty="0"/>
              <a:t> alphabet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0508" y="1124744"/>
            <a:ext cx="8562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Alphabet clair </a:t>
            </a:r>
            <a:r>
              <a:rPr lang="fr-FR" dirty="0"/>
              <a:t>: c’est l’alphabet usuel.</a:t>
            </a:r>
          </a:p>
          <a:p>
            <a:r>
              <a:rPr lang="fr-FR" b="1" i="1" dirty="0"/>
              <a:t>Alphabet codé </a:t>
            </a:r>
            <a:r>
              <a:rPr lang="fr-FR" dirty="0"/>
              <a:t>: c’est le même alphabet mais écrit dans un </a:t>
            </a:r>
            <a:r>
              <a:rPr lang="fr-FR" b="1" i="1" dirty="0"/>
              <a:t>autre ordre </a:t>
            </a:r>
            <a:r>
              <a:rPr lang="fr-FR" dirty="0"/>
              <a:t>(</a:t>
            </a:r>
            <a:r>
              <a:rPr lang="fr-FR" dirty="0">
                <a:solidFill>
                  <a:srgbClr val="FF0000"/>
                </a:solidFill>
              </a:rPr>
              <a:t>on peut, par exemple,  mettre les lettres a, b, c… dans un chapeau et les tirer au hasard</a:t>
            </a:r>
            <a:r>
              <a:rPr lang="fr-FR" dirty="0"/>
              <a:t>).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0508" y="2924944"/>
            <a:ext cx="8669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Message clair </a:t>
            </a:r>
            <a:r>
              <a:rPr lang="fr-FR" dirty="0"/>
              <a:t>: celui que l’on veut envoyer, il est écrit avec les lettres de l’alphabet clair. </a:t>
            </a:r>
            <a:r>
              <a:rPr lang="fr-FR" b="1" dirty="0"/>
              <a:t>Message codé </a:t>
            </a:r>
            <a:r>
              <a:rPr lang="fr-FR" dirty="0"/>
              <a:t>: celui qui est codé, il sera écrit avec les lettres de l’alphabet codé.</a:t>
            </a:r>
            <a:r>
              <a:rPr lang="fr-FR" b="1" dirty="0"/>
              <a:t> </a:t>
            </a:r>
          </a:p>
          <a:p>
            <a:pPr algn="just"/>
            <a:r>
              <a:rPr lang="fr-FR" b="1" dirty="0"/>
              <a:t>Algorithme de codage </a:t>
            </a:r>
            <a:r>
              <a:rPr lang="fr-FR" dirty="0"/>
              <a:t>: cherchons à coder une lettre du message clair, par exemple « </a:t>
            </a:r>
            <a:r>
              <a:rPr lang="fr-FR" b="1" dirty="0"/>
              <a:t>c </a:t>
            </a:r>
            <a:r>
              <a:rPr lang="fr-FR" dirty="0"/>
              <a:t>». Nous allons la remplacer par la lettre de l’alphabet codé située au-dessous de la lettre « c », c’est-à-dire par « </a:t>
            </a:r>
            <a:r>
              <a:rPr lang="fr-FR" b="1" dirty="0"/>
              <a:t>H</a:t>
            </a:r>
            <a:r>
              <a:rPr lang="fr-FR" dirty="0"/>
              <a:t> ».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43004" y="5301208"/>
            <a:ext cx="8669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Travail analogue pour toutes les autres lettres du message clair. Pour se repérer facilement, on a pris l’habitude d’écrire en minuscules tout ce qui est clair et en majuscules tout ce qui est codé.</a:t>
            </a:r>
          </a:p>
          <a:p>
            <a:endParaRPr lang="fr-FR" b="1" dirty="0"/>
          </a:p>
          <a:p>
            <a:r>
              <a:rPr lang="fr-FR" b="1" dirty="0"/>
              <a:t>Clé</a:t>
            </a:r>
            <a:r>
              <a:rPr lang="fr-FR" dirty="0"/>
              <a:t> : la clé est l’alphabet codé ou une information qui permet de le construire.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2739E1B-9F3B-47F2-8D83-FDBDCCA5D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73" y="2195445"/>
            <a:ext cx="6289042" cy="65749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999277A-654C-43AC-B0DB-B00E02D66E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508523"/>
            <a:ext cx="4067743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82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64471"/>
          </a:xfrm>
        </p:spPr>
        <p:txBody>
          <a:bodyPr>
            <a:normAutofit/>
          </a:bodyPr>
          <a:lstStyle/>
          <a:p>
            <a:r>
              <a:rPr lang="fr-FR" sz="3200" b="1" dirty="0"/>
              <a:t>Permutations : exemples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2007" y="4725144"/>
            <a:ext cx="87786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Avec une phrase clé, par exemple, clé = « DE FACE ». </a:t>
            </a:r>
            <a:r>
              <a:rPr lang="fr-FR" dirty="0"/>
              <a:t>On construit un nouvel alphabet à partir des </a:t>
            </a:r>
            <a:r>
              <a:rPr lang="fr-FR" b="1" dirty="0">
                <a:solidFill>
                  <a:srgbClr val="FF0000"/>
                </a:solidFill>
              </a:rPr>
              <a:t>lettres de la clé</a:t>
            </a:r>
            <a:r>
              <a:rPr lang="fr-FR" dirty="0"/>
              <a:t>, complétées  par le reste des lettres de l’alphabet ordinaire.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On évite les doublons. </a:t>
            </a:r>
          </a:p>
          <a:p>
            <a:r>
              <a:rPr lang="fr-FR" b="1" i="1" dirty="0">
                <a:solidFill>
                  <a:srgbClr val="FF0000"/>
                </a:solidFill>
              </a:rPr>
              <a:t>DEFACE </a:t>
            </a:r>
            <a:r>
              <a:rPr lang="fr-FR" b="1" i="1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fr-FR" b="1" i="1" dirty="0">
                <a:solidFill>
                  <a:srgbClr val="FF0000"/>
                </a:solidFill>
              </a:rPr>
              <a:t>DEFAC sans doublons, à compléter </a:t>
            </a:r>
            <a:r>
              <a:rPr lang="fr-FR" b="1" i="1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fr-FR" b="1" i="1" dirty="0">
                <a:solidFill>
                  <a:srgbClr val="FF0000"/>
                </a:solidFill>
              </a:rPr>
              <a:t>DEFAC GHIJ… XYZ B</a:t>
            </a:r>
          </a:p>
          <a:p>
            <a:r>
              <a:rPr lang="fr-FR" dirty="0"/>
              <a:t>Ainsi   l’alphabet clair </a:t>
            </a:r>
            <a:r>
              <a:rPr lang="fr-FR" b="1" dirty="0"/>
              <a:t>a, b, c… x, y, z   </a:t>
            </a:r>
            <a:r>
              <a:rPr lang="fr-FR" dirty="0"/>
              <a:t>devient  l’alphabet codé :  </a:t>
            </a:r>
            <a:r>
              <a:rPr lang="fr-FR" b="1" dirty="0"/>
              <a:t>D, E, F, A, C, G, H, I, J… X, Y, Z, B </a:t>
            </a:r>
          </a:p>
          <a:p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2007" y="1510333"/>
            <a:ext cx="8964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Code des Hébreux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/>
              <a:t>: l'une des premières techniques de chiffrement est utilisée dans les textes religieux. Le procédé </a:t>
            </a:r>
            <a:r>
              <a:rPr lang="fr-FR" b="1" i="1" dirty="0" err="1">
                <a:solidFill>
                  <a:srgbClr val="FF0000"/>
                </a:solidFill>
              </a:rPr>
              <a:t>Atbash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dirty="0"/>
              <a:t>consiste à </a:t>
            </a:r>
            <a:r>
              <a:rPr lang="fr-FR" b="1" dirty="0">
                <a:solidFill>
                  <a:srgbClr val="FF0000"/>
                </a:solidFill>
              </a:rPr>
              <a:t>inverser les lettres de l’alphabet</a:t>
            </a:r>
            <a:r>
              <a:rPr lang="fr-FR" dirty="0"/>
              <a:t>. </a:t>
            </a:r>
          </a:p>
          <a:p>
            <a:r>
              <a:rPr lang="fr-FR" dirty="0"/>
              <a:t>Ainsi   </a:t>
            </a:r>
            <a:r>
              <a:rPr lang="fr-FR" b="1" dirty="0"/>
              <a:t>a, b, c… x, y, z   </a:t>
            </a:r>
            <a:r>
              <a:rPr lang="fr-FR" dirty="0"/>
              <a:t>devient   </a:t>
            </a:r>
            <a:r>
              <a:rPr lang="fr-FR" b="1" dirty="0"/>
              <a:t>Z, Y, X… C, B, A </a:t>
            </a:r>
          </a:p>
          <a:p>
            <a:r>
              <a:rPr lang="fr-FR" dirty="0"/>
              <a:t>Son nom est formé à partir des premières et dernières lettres de l'alphabet hébreux. (Aleph </a:t>
            </a:r>
            <a:r>
              <a:rPr lang="fr-FR" dirty="0" err="1"/>
              <a:t>Tav</a:t>
            </a:r>
            <a:r>
              <a:rPr lang="fr-FR" dirty="0"/>
              <a:t> Beth Shin, 1</a:t>
            </a:r>
            <a:r>
              <a:rPr lang="fr-FR" baseline="30000" dirty="0"/>
              <a:t>ère</a:t>
            </a:r>
            <a:r>
              <a:rPr lang="fr-FR" dirty="0"/>
              <a:t>, 22</a:t>
            </a:r>
            <a:r>
              <a:rPr lang="fr-FR" baseline="30000" dirty="0"/>
              <a:t>ème</a:t>
            </a:r>
            <a:r>
              <a:rPr lang="fr-FR" dirty="0"/>
              <a:t>, 2éme, 21éme)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07504" y="3212976"/>
            <a:ext cx="9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Code de César : </a:t>
            </a:r>
            <a:r>
              <a:rPr lang="fr-FR" b="1" dirty="0">
                <a:solidFill>
                  <a:srgbClr val="FF0000"/>
                </a:solidFill>
              </a:rPr>
              <a:t>décalage des lettres de l'alphabet </a:t>
            </a:r>
            <a:r>
              <a:rPr lang="fr-FR" dirty="0"/>
              <a:t>d'un nombre </a:t>
            </a:r>
            <a:r>
              <a:rPr lang="fr-FR" b="1" dirty="0">
                <a:solidFill>
                  <a:srgbClr val="FF0000"/>
                </a:solidFill>
              </a:rPr>
              <a:t>n</a:t>
            </a:r>
            <a:r>
              <a:rPr lang="fr-FR" dirty="0"/>
              <a:t>, </a:t>
            </a:r>
            <a:r>
              <a:rPr lang="fr-FR" b="1" dirty="0"/>
              <a:t>la clé</a:t>
            </a:r>
            <a:r>
              <a:rPr lang="fr-FR" dirty="0"/>
              <a:t>, par exemple n=3.</a:t>
            </a:r>
          </a:p>
          <a:p>
            <a:r>
              <a:rPr lang="fr-FR" i="1" dirty="0"/>
              <a:t>Ainsi   </a:t>
            </a:r>
            <a:r>
              <a:rPr lang="fr-FR" b="1" dirty="0"/>
              <a:t>a, b, c, d, e, f … x, y, z     devient    D, E, F… X, Y, Z, A, B, C</a:t>
            </a:r>
            <a:endParaRPr lang="fr-FR" i="1" dirty="0"/>
          </a:p>
          <a:p>
            <a:r>
              <a:rPr lang="fr-FR" i="1" dirty="0"/>
              <a:t>Sa simplicité conduisit les officiers sudistes à le réemployer durant la guerre de Sécession. L'armée russe en fit de même en 1915</a:t>
            </a:r>
            <a:r>
              <a:rPr lang="fr-FR" sz="1600" i="1" dirty="0"/>
              <a:t>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7504" y="964471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Nous donnons 3 manières de construire l’alphabet codé (en lettres majuscules).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« casse » du millénaire</a:t>
            </a:r>
            <a:br>
              <a:rPr lang="fr-FR" dirty="0"/>
            </a:br>
            <a:r>
              <a:rPr lang="fr-FR" dirty="0" err="1"/>
              <a:t>Crytanalyse</a:t>
            </a:r>
            <a:r>
              <a:rPr lang="fr-FR" dirty="0"/>
              <a:t> : </a:t>
            </a:r>
            <a:r>
              <a:rPr lang="fr-FR" dirty="0">
                <a:solidFill>
                  <a:srgbClr val="FF0000"/>
                </a:solidFill>
              </a:rPr>
              <a:t>Al-Kindi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9685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IX</a:t>
            </a:r>
            <a:r>
              <a:rPr lang="fr-FR" b="1" baseline="30000" dirty="0">
                <a:solidFill>
                  <a:srgbClr val="FF0000"/>
                </a:solidFill>
              </a:rPr>
              <a:t>e</a:t>
            </a:r>
            <a:r>
              <a:rPr lang="fr-FR" b="1" dirty="0">
                <a:solidFill>
                  <a:srgbClr val="FF0000"/>
                </a:solidFill>
              </a:rPr>
              <a:t> siècle : Al-Kindi </a:t>
            </a:r>
            <a:r>
              <a:rPr lang="fr-FR" dirty="0"/>
              <a:t>fait la plus ancienne description de </a:t>
            </a:r>
            <a:r>
              <a:rPr lang="fr-FR" b="1" dirty="0">
                <a:solidFill>
                  <a:srgbClr val="FF0000"/>
                </a:solidFill>
              </a:rPr>
              <a:t>l’analyse fréquentielle</a:t>
            </a:r>
            <a:r>
              <a:rPr lang="fr-FR" dirty="0"/>
              <a:t>, méthode de cryptanalyse probablement utilisée pour décrypter les documents administratifs et économiques de l’Empire arabe, mais surtout </a:t>
            </a:r>
            <a:r>
              <a:rPr lang="fr-FR" i="1" dirty="0">
                <a:solidFill>
                  <a:srgbClr val="00B050"/>
                </a:solidFill>
              </a:rPr>
              <a:t>pour reconstituer la chronologie des révélations du Coran</a:t>
            </a:r>
            <a:r>
              <a:rPr lang="fr-FR" i="1" baseline="30000" dirty="0">
                <a:solidFill>
                  <a:srgbClr val="00B050"/>
                </a:solidFill>
              </a:rPr>
              <a:t> </a:t>
            </a:r>
            <a:r>
              <a:rPr lang="fr-FR" i="1" dirty="0">
                <a:solidFill>
                  <a:srgbClr val="00B050"/>
                </a:solidFill>
              </a:rPr>
              <a:t>et celle des hadiths</a:t>
            </a:r>
            <a:r>
              <a:rPr lang="fr-FR" i="1" dirty="0"/>
              <a:t>. La Mecque : 610-622 et Médina : 622- 632. L’Hégire : 622.</a:t>
            </a:r>
          </a:p>
          <a:p>
            <a:pPr marL="0" indent="0" algn="just">
              <a:buNone/>
            </a:pPr>
            <a:r>
              <a:rPr lang="fr-FR" dirty="0"/>
              <a:t>Fréquence des lettres, des couples de lettres…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  <a:sym typeface="Symbol"/>
              </a:rPr>
              <a:t> </a:t>
            </a:r>
            <a:r>
              <a:rPr lang="fr-FR" b="1" dirty="0">
                <a:solidFill>
                  <a:srgbClr val="FF0000"/>
                </a:solidFill>
              </a:rPr>
              <a:t>Tous les codes à substitution sont ou seront cassés par l’analyse fréquentielle 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</p:spPr>
        <p:txBody>
          <a:bodyPr>
            <a:normAutofit fontScale="90000"/>
          </a:bodyPr>
          <a:lstStyle/>
          <a:p>
            <a:r>
              <a:rPr lang="fr-FR" dirty="0"/>
              <a:t>Fréquences des lettres en langue française</a:t>
            </a:r>
          </a:p>
        </p:txBody>
      </p:sp>
      <p:pic>
        <p:nvPicPr>
          <p:cNvPr id="12" name="Espace réservé du contenu 11" descr="frequences-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8280920" cy="5770838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fr-FR" b="1" i="1" dirty="0"/>
              <a:t>Chiffre de Vigenère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Chiffrement élaboré par Blaise de </a:t>
            </a:r>
            <a:r>
              <a:rPr lang="fr-FR" dirty="0" err="1"/>
              <a:t>Vigenère</a:t>
            </a:r>
            <a:r>
              <a:rPr lang="fr-FR" dirty="0"/>
              <a:t> (1523-1596), diplomate français du XVIe siècle.</a:t>
            </a:r>
          </a:p>
          <a:p>
            <a:pPr algn="just"/>
            <a:r>
              <a:rPr lang="fr-FR" dirty="0"/>
              <a:t>C'est un système de substitution poly-alphabétique qui utilise </a:t>
            </a:r>
            <a:r>
              <a:rPr lang="fr-FR" b="1" dirty="0">
                <a:solidFill>
                  <a:srgbClr val="FF0000"/>
                </a:solidFill>
              </a:rPr>
              <a:t>26 alphabets et une suite de caractères appelée CLE</a:t>
            </a:r>
            <a:r>
              <a:rPr lang="fr-FR" dirty="0"/>
              <a:t>. Ce chiffrement permet de remplacer </a:t>
            </a:r>
            <a:r>
              <a:rPr lang="fr-FR" i="1" dirty="0">
                <a:solidFill>
                  <a:srgbClr val="FF0000"/>
                </a:solidFill>
              </a:rPr>
              <a:t>une lettre par une autre qui n'est pas toujours la même</a:t>
            </a:r>
            <a:r>
              <a:rPr lang="fr-FR" dirty="0"/>
              <a:t>, puisqu’on change constamment d’alphabet.. </a:t>
            </a:r>
            <a:r>
              <a:rPr lang="fr-FR" i="1" dirty="0">
                <a:solidFill>
                  <a:srgbClr val="FF0000"/>
                </a:solidFill>
              </a:rPr>
              <a:t>Difficulté pour l’analyse fréquentielle</a:t>
            </a:r>
            <a:r>
              <a:rPr lang="fr-FR" dirty="0"/>
              <a:t>. C'est donc un système relativement plus ≪ solide ≫. </a:t>
            </a:r>
          </a:p>
          <a:p>
            <a:pPr algn="just"/>
            <a:r>
              <a:rPr lang="fr-FR" b="1" dirty="0"/>
              <a:t>Le chiffre de </a:t>
            </a:r>
            <a:r>
              <a:rPr lang="fr-FR" b="1" dirty="0" err="1"/>
              <a:t>Vigenère</a:t>
            </a:r>
            <a:r>
              <a:rPr lang="fr-FR" b="1" dirty="0"/>
              <a:t> était souvent désigné comme le « </a:t>
            </a:r>
            <a:r>
              <a:rPr lang="fr-FR" b="1" dirty="0">
                <a:solidFill>
                  <a:srgbClr val="FF0000"/>
                </a:solidFill>
              </a:rPr>
              <a:t>Chiffre Indéchiffrable</a:t>
            </a:r>
            <a:r>
              <a:rPr lang="fr-FR" b="1" dirty="0"/>
              <a:t> ». Il faudra attendre </a:t>
            </a:r>
            <a:r>
              <a:rPr lang="fr-FR" b="1" dirty="0">
                <a:solidFill>
                  <a:srgbClr val="FF0000"/>
                </a:solidFill>
              </a:rPr>
              <a:t>268</a:t>
            </a:r>
            <a:r>
              <a:rPr lang="fr-FR" b="1" dirty="0"/>
              <a:t> ans pour le « casser ». </a:t>
            </a:r>
            <a:r>
              <a:rPr lang="fr-FR" b="1" dirty="0">
                <a:sym typeface="Symbol"/>
              </a:rPr>
              <a:t>En 1854 par Charles Babbage et en 1863 par Friedrich </a:t>
            </a:r>
            <a:r>
              <a:rPr lang="fr-FR" b="1" dirty="0" err="1">
                <a:sym typeface="Symbol"/>
              </a:rPr>
              <a:t>Kasiski</a:t>
            </a:r>
            <a:r>
              <a:rPr lang="fr-FR" b="1" dirty="0">
                <a:sym typeface="Symbol"/>
              </a:rPr>
              <a:t>.</a:t>
            </a:r>
          </a:p>
          <a:p>
            <a:pPr algn="just"/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23528" y="446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ym typeface="Symbol"/>
            </a:endParaRPr>
          </a:p>
          <a:p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0" y="60932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®"/>
            </a:pPr>
            <a:r>
              <a:rPr lang="fr-FR" sz="2400" b="1" dirty="0">
                <a:sym typeface="Symbol"/>
              </a:rPr>
              <a:t> La clé indique quel alphabet choisir.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Clé = E, ligne E, « h »  « B »</a:t>
            </a:r>
          </a:p>
          <a:p>
            <a:pPr>
              <a:buFont typeface="Symbol"/>
              <a:buChar char="®"/>
            </a:pPr>
            <a:r>
              <a:rPr lang="fr-FR" sz="2400" b="1" dirty="0">
                <a:sym typeface="Symbol"/>
              </a:rPr>
              <a:t> Codage du premier « e » : « J », du second : « E ». Fréquences ?</a:t>
            </a:r>
            <a:endParaRPr lang="fr-FR" sz="2400" b="1" dirty="0"/>
          </a:p>
        </p:txBody>
      </p:sp>
      <p:pic>
        <p:nvPicPr>
          <p:cNvPr id="6" name="Espace réservé du contenu 5" descr="vigenere-1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908720"/>
            <a:ext cx="6552727" cy="5169374"/>
          </a:xfrm>
        </p:spPr>
      </p:pic>
      <p:sp>
        <p:nvSpPr>
          <p:cNvPr id="8" name="ZoneTexte 7"/>
          <p:cNvSpPr txBox="1"/>
          <p:nvPr/>
        </p:nvSpPr>
        <p:spPr>
          <a:xfrm>
            <a:off x="0" y="446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i="1" dirty="0">
                <a:sym typeface="Symbol"/>
              </a:rPr>
              <a:t>Construction </a:t>
            </a:r>
            <a:r>
              <a:rPr lang="fr-FR" sz="2400" b="1" i="1" dirty="0">
                <a:solidFill>
                  <a:srgbClr val="FF0000"/>
                </a:solidFill>
                <a:sym typeface="Symbol"/>
              </a:rPr>
              <a:t>simplifiée</a:t>
            </a:r>
            <a:r>
              <a:rPr lang="fr-FR" sz="2400" b="1" i="1" dirty="0">
                <a:sym typeface="Symbol"/>
              </a:rPr>
              <a:t> de 10 alphabets décalés réduits à 10 lettres (pour une meilleure lisibilité).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741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b="1" dirty="0">
                <a:solidFill>
                  <a:srgbClr val="FF0000"/>
                </a:solidFill>
              </a:rPr>
              <a:t>Un exemple simple de codage</a:t>
            </a:r>
          </a:p>
          <a:p>
            <a:pPr marL="0" indent="0" algn="ctr">
              <a:buNone/>
            </a:pPr>
            <a:endParaRPr lang="fr-FR" sz="1200" b="1" dirty="0">
              <a:solidFill>
                <a:srgbClr val="FF0000"/>
              </a:solidFill>
            </a:endParaRPr>
          </a:p>
          <a:p>
            <a:pPr algn="just"/>
            <a:r>
              <a:rPr lang="fr-FR" sz="2400" b="1" i="1" dirty="0">
                <a:sym typeface="Symbol"/>
              </a:rPr>
              <a:t>Dans tout système de codage, il y a un algorithme et une clé.</a:t>
            </a:r>
            <a:r>
              <a:rPr lang="fr-FR" sz="2400" b="1" dirty="0"/>
              <a:t> Pour communiquer de façon confidentielle, deux personnes se mettent d’accord sur le choix de l’algorithme et sur la clé.</a:t>
            </a:r>
            <a:endParaRPr lang="fr-FR" sz="2400" b="1" i="1" dirty="0">
              <a:sym typeface="Symbol"/>
            </a:endParaRPr>
          </a:p>
          <a:p>
            <a:pPr algn="just"/>
            <a:r>
              <a:rPr lang="fr-FR" sz="2400" b="1" dirty="0">
                <a:solidFill>
                  <a:srgbClr val="FF0000"/>
                </a:solidFill>
              </a:rPr>
              <a:t>Un algorithme </a:t>
            </a:r>
            <a:r>
              <a:rPr lang="fr-FR" sz="2400" b="1" dirty="0"/>
              <a:t>simple (il décrit les opérations à effectuer) : </a:t>
            </a:r>
          </a:p>
          <a:p>
            <a:pPr lvl="1" algn="just">
              <a:buFontTx/>
              <a:buChar char="-"/>
            </a:pPr>
            <a:r>
              <a:rPr lang="fr-FR" sz="2400" b="1" i="1" dirty="0"/>
              <a:t>Partager le message en tranches de « n » lettres. </a:t>
            </a:r>
          </a:p>
          <a:p>
            <a:pPr lvl="1" algn="just">
              <a:buFontTx/>
              <a:buChar char="-"/>
            </a:pPr>
            <a:r>
              <a:rPr lang="fr-FR" sz="2400" b="1" i="1" dirty="0"/>
              <a:t>Écrire chaque tranche à l’envers</a:t>
            </a:r>
            <a:r>
              <a:rPr lang="fr-FR" sz="2400" b="1" dirty="0"/>
              <a:t>. </a:t>
            </a:r>
          </a:p>
          <a:p>
            <a:pPr algn="just"/>
            <a:r>
              <a:rPr lang="fr-FR" sz="2400" b="1" dirty="0">
                <a:solidFill>
                  <a:srgbClr val="FF0000"/>
                </a:solidFill>
              </a:rPr>
              <a:t>Clé </a:t>
            </a:r>
            <a:r>
              <a:rPr lang="fr-FR" sz="2400" b="1" dirty="0"/>
              <a:t>: la valeur de n. Elle</a:t>
            </a:r>
            <a:r>
              <a:rPr lang="fr-FR" sz="2400" b="1" dirty="0">
                <a:sym typeface="Symbol"/>
              </a:rPr>
              <a:t> précise l’algorithme, choix possibles : n = 2, 3, 4, 5, 6, … </a:t>
            </a:r>
            <a:r>
              <a:rPr lang="fr-FR" sz="2400" b="1" dirty="0"/>
              <a:t>Choisissons </a:t>
            </a:r>
            <a:r>
              <a:rPr lang="fr-FR" sz="2400" b="1" dirty="0">
                <a:solidFill>
                  <a:srgbClr val="FF0000"/>
                </a:solidFill>
              </a:rPr>
              <a:t>n = 3</a:t>
            </a:r>
            <a:r>
              <a:rPr lang="fr-FR" sz="2400" b="1" dirty="0"/>
              <a:t>.</a:t>
            </a:r>
          </a:p>
          <a:p>
            <a:pPr marL="0" indent="0" algn="just">
              <a:buNone/>
            </a:pPr>
            <a:endParaRPr lang="fr-FR" sz="2400" b="1" dirty="0"/>
          </a:p>
          <a:p>
            <a:pPr algn="just"/>
            <a:r>
              <a:rPr lang="fr-FR" sz="2400" b="1" dirty="0"/>
              <a:t>Décodage : effectuer l’algorithme à l’envers.</a:t>
            </a:r>
          </a:p>
          <a:p>
            <a:pPr algn="just">
              <a:buNone/>
            </a:pPr>
            <a:r>
              <a:rPr lang="fr-FR" sz="2400" b="1" dirty="0">
                <a:sym typeface="Symbol"/>
              </a:rPr>
              <a:t>        </a:t>
            </a:r>
            <a:r>
              <a:rPr lang="fr-FR" sz="2400" b="1" dirty="0">
                <a:solidFill>
                  <a:srgbClr val="00B050"/>
                </a:solidFill>
                <a:sym typeface="Symbol"/>
              </a:rPr>
              <a:t>NOBUOJELRMASIS</a:t>
            </a:r>
            <a:r>
              <a:rPr lang="fr-FR" sz="2400" b="1" dirty="0">
                <a:sym typeface="Symbol"/>
              </a:rPr>
              <a:t>     NOB UOJ ELR MAS IS </a:t>
            </a:r>
          </a:p>
          <a:p>
            <a:pPr algn="just">
              <a:buNone/>
            </a:pPr>
            <a:r>
              <a:rPr lang="fr-FR" sz="2400" b="1" dirty="0">
                <a:sym typeface="Symbol"/>
              </a:rPr>
              <a:t>                                               </a:t>
            </a:r>
            <a:r>
              <a:rPr lang="fr-FR" sz="2400" b="1" dirty="0"/>
              <a:t>bon </a:t>
            </a:r>
            <a:r>
              <a:rPr lang="fr-FR" sz="2400" b="1" dirty="0" err="1"/>
              <a:t>jou</a:t>
            </a:r>
            <a:r>
              <a:rPr lang="fr-FR" sz="2400" b="1" dirty="0"/>
              <a:t> </a:t>
            </a:r>
            <a:r>
              <a:rPr lang="fr-FR" sz="2400" b="1" dirty="0" err="1"/>
              <a:t>rle</a:t>
            </a:r>
            <a:r>
              <a:rPr lang="fr-FR" sz="2400" b="1" dirty="0"/>
              <a:t> </a:t>
            </a:r>
            <a:r>
              <a:rPr lang="fr-FR" sz="2400" b="1" dirty="0" err="1"/>
              <a:t>sam</a:t>
            </a:r>
            <a:r>
              <a:rPr lang="fr-FR" sz="2400" b="1" dirty="0"/>
              <a:t> </a:t>
            </a:r>
            <a:r>
              <a:rPr lang="fr-FR" sz="2400" b="1" dirty="0" err="1"/>
              <a:t>is</a:t>
            </a:r>
            <a:endParaRPr lang="fr-FR" sz="2400" b="1" dirty="0">
              <a:sym typeface="Symbol"/>
            </a:endParaRPr>
          </a:p>
          <a:p>
            <a:pPr algn="just">
              <a:buNone/>
            </a:pPr>
            <a:r>
              <a:rPr lang="fr-FR" sz="2400" b="1" i="1" dirty="0"/>
              <a:t>                  Message décodé </a:t>
            </a:r>
            <a:r>
              <a:rPr lang="fr-FR" sz="2400" b="1" dirty="0"/>
              <a:t>: </a:t>
            </a:r>
            <a:r>
              <a:rPr lang="fr-FR" sz="2400" b="1" dirty="0">
                <a:solidFill>
                  <a:srgbClr val="FF0000"/>
                </a:solidFill>
              </a:rPr>
              <a:t>bonjour les amis</a:t>
            </a:r>
            <a:endParaRPr lang="fr-FR" sz="2400" b="1" dirty="0">
              <a:solidFill>
                <a:srgbClr val="FF00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6292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232248"/>
          </a:xfrm>
        </p:spPr>
        <p:txBody>
          <a:bodyPr/>
          <a:lstStyle/>
          <a:p>
            <a:r>
              <a:rPr lang="fr-FR" b="1" dirty="0"/>
              <a:t>Codage avec des machines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b="1" dirty="0"/>
              <a:t>Machine à coder : </a:t>
            </a:r>
            <a:r>
              <a:rPr lang="fr-FR" b="1" dirty="0" err="1">
                <a:solidFill>
                  <a:srgbClr val="FF0000"/>
                </a:solidFill>
              </a:rPr>
              <a:t>Enigma</a:t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779912" y="1268760"/>
            <a:ext cx="5364088" cy="5400600"/>
          </a:xfrm>
        </p:spPr>
        <p:txBody>
          <a:bodyPr>
            <a:normAutofit fontScale="92500" lnSpcReduction="20000"/>
          </a:bodyPr>
          <a:lstStyle/>
          <a:p>
            <a:pPr marL="1588" indent="15875" algn="just">
              <a:buNone/>
            </a:pPr>
            <a:r>
              <a:rPr lang="fr-FR" b="1" dirty="0">
                <a:solidFill>
                  <a:srgbClr val="FF0000"/>
                </a:solidFill>
              </a:rPr>
              <a:t>Blitzkrieg</a:t>
            </a:r>
            <a:r>
              <a:rPr lang="fr-FR" dirty="0"/>
              <a:t> ou « guerre éclair » : guerre de mouvement, 1939-45. Elle demande une </a:t>
            </a:r>
            <a:r>
              <a:rPr lang="fr-FR" b="1" dirty="0">
                <a:solidFill>
                  <a:srgbClr val="FF0000"/>
                </a:solidFill>
              </a:rPr>
              <a:t>coordination</a:t>
            </a:r>
            <a:r>
              <a:rPr lang="fr-FR" dirty="0"/>
              <a:t> entre toutes les forces armées.</a:t>
            </a:r>
          </a:p>
          <a:p>
            <a:pPr marL="1588" indent="15875" algn="just">
              <a:buNone/>
            </a:pPr>
            <a:r>
              <a:rPr lang="fr-FR" dirty="0"/>
              <a:t>Les allemands se sont équipés du matériel nécessaire pour les </a:t>
            </a:r>
            <a:r>
              <a:rPr lang="fr-FR" b="1" dirty="0"/>
              <a:t>communications</a:t>
            </a:r>
            <a:r>
              <a:rPr lang="fr-FR" dirty="0"/>
              <a:t> radios et pour le </a:t>
            </a:r>
            <a:r>
              <a:rPr lang="fr-FR" b="1" dirty="0"/>
              <a:t>codage.</a:t>
            </a:r>
          </a:p>
          <a:p>
            <a:pPr marL="1588" indent="15875" algn="just">
              <a:buNone/>
            </a:pPr>
            <a:r>
              <a:rPr lang="fr-FR" dirty="0"/>
              <a:t>Ils ont adopté la machine à coder </a:t>
            </a:r>
            <a:r>
              <a:rPr lang="fr-FR" b="1" dirty="0" err="1">
                <a:solidFill>
                  <a:srgbClr val="FF0000"/>
                </a:solidFill>
              </a:rPr>
              <a:t>Enigma</a:t>
            </a:r>
            <a:r>
              <a:rPr lang="fr-FR" dirty="0"/>
              <a:t> (1923, </a:t>
            </a:r>
            <a:r>
              <a:rPr lang="fr-FR" b="1" i="1" dirty="0"/>
              <a:t>Arthur </a:t>
            </a:r>
            <a:r>
              <a:rPr lang="fr-FR" b="1" i="1" dirty="0" err="1"/>
              <a:t>Scherbius</a:t>
            </a:r>
            <a:r>
              <a:rPr lang="fr-FR" b="1" i="1" dirty="0"/>
              <a:t> </a:t>
            </a:r>
            <a:r>
              <a:rPr lang="fr-FR" dirty="0"/>
              <a:t>hollandais vivant en Allemagne). D’abord la marine (1925) puis l’armée (1937).</a:t>
            </a:r>
          </a:p>
          <a:p>
            <a:pPr marL="1588" indent="15875" algn="just">
              <a:buNone/>
            </a:pPr>
            <a:endParaRPr lang="fr-FR" dirty="0"/>
          </a:p>
        </p:txBody>
      </p:sp>
      <p:pic>
        <p:nvPicPr>
          <p:cNvPr id="6" name="Image 5" descr="EnigmaMachineLabe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7" y="1412776"/>
            <a:ext cx="3671110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669360"/>
            <a:ext cx="8229600" cy="720080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 descr="wir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718836"/>
            <a:ext cx="7383900" cy="4565618"/>
          </a:xfrm>
        </p:spPr>
      </p:pic>
      <p:sp>
        <p:nvSpPr>
          <p:cNvPr id="5" name="ZoneTexte 4"/>
          <p:cNvSpPr txBox="1"/>
          <p:nvPr/>
        </p:nvSpPr>
        <p:spPr>
          <a:xfrm>
            <a:off x="755576" y="533604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 On appuie sur la touche H, la lampe A s’allume après 9 étapes du signal. Le rotor Right tourne d’un cran. Après 26 crans, c’est le rotor Middle qui tourne d’un cran… Chaque rotor gère un câblage des 26 lettres.</a:t>
            </a:r>
          </a:p>
          <a:p>
            <a:pPr algn="just"/>
            <a:r>
              <a:rPr lang="fr-FR" b="1" i="1" dirty="0"/>
              <a:t>Tout se passe comme si à chaque étape il y avait un changement d’alphabet</a:t>
            </a:r>
            <a:r>
              <a:rPr lang="fr-FR" b="1" dirty="0"/>
              <a:t>. Crédit : </a:t>
            </a:r>
            <a:r>
              <a:rPr lang="fr-FR" dirty="0">
                <a:hlinkClick r:id="rId3"/>
              </a:rPr>
              <a:t>http://ciphermachines.com/enigma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Fonctionnement d’</a:t>
            </a:r>
            <a:r>
              <a:rPr lang="fr-FR" sz="3600" b="1" dirty="0" err="1"/>
              <a:t>Enigma</a:t>
            </a:r>
            <a:endParaRPr lang="fr-FR" sz="36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Les réglages ou clés des machines de type ENIGMA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fr-FR" b="1" i="1" dirty="0"/>
              <a:t>Les 3 types de réglages ou de </a:t>
            </a:r>
            <a:r>
              <a:rPr lang="fr-FR" b="1" i="1" dirty="0">
                <a:solidFill>
                  <a:srgbClr val="FF0000"/>
                </a:solidFill>
              </a:rPr>
              <a:t>clés</a:t>
            </a:r>
            <a:r>
              <a:rPr lang="fr-FR" b="1" i="1" dirty="0"/>
              <a:t> </a:t>
            </a:r>
            <a:r>
              <a:rPr lang="fr-FR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fr-FR" i="1" dirty="0"/>
              <a:t>Ordre d’installation des rotors (3 pris parmi 3, 4, 5 rotors).</a:t>
            </a:r>
          </a:p>
          <a:p>
            <a:pPr algn="just">
              <a:buFont typeface="Wingdings" pitchFamily="2" charset="2"/>
              <a:buChar char="Ø"/>
            </a:pPr>
            <a:r>
              <a:rPr lang="fr-FR" i="1" dirty="0"/>
              <a:t>Rotation initiale des 3 rotors : combien de crans avancés pour chaque rotor (26 crans chacun, un par lettre, décalages).</a:t>
            </a:r>
          </a:p>
          <a:p>
            <a:pPr algn="just">
              <a:buFont typeface="Wingdings" pitchFamily="2" charset="2"/>
              <a:buChar char="Ø"/>
            </a:pPr>
            <a:r>
              <a:rPr lang="fr-FR" i="1" dirty="0"/>
              <a:t>Les branchements possibles entre les lettres appareillées (12 lettres, puis 20 lettres pour les machines les plus récentes).</a:t>
            </a:r>
          </a:p>
          <a:p>
            <a:pPr algn="just"/>
            <a:r>
              <a:rPr lang="fr-FR" dirty="0"/>
              <a:t>Dans une configuration minimum, l’ordre de grandeur des clés ou réglages possibles est de </a:t>
            </a:r>
            <a:r>
              <a:rPr lang="fr-FR" b="1" dirty="0">
                <a:solidFill>
                  <a:srgbClr val="FF0000"/>
                </a:solidFill>
              </a:rPr>
              <a:t>159 milliards de milliards.</a:t>
            </a:r>
          </a:p>
          <a:p>
            <a:pPr algn="just"/>
            <a:r>
              <a:rPr lang="fr-FR" dirty="0"/>
              <a:t>On peut augmenter ce nombre en prenant plus de rotors et plus connexions.</a:t>
            </a:r>
            <a:r>
              <a:rPr lang="en-US" b="1" dirty="0"/>
              <a:t> </a:t>
            </a:r>
            <a:r>
              <a:rPr lang="en-US" dirty="0"/>
              <a:t>Il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atteindre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3.28 X 10</a:t>
            </a:r>
            <a:r>
              <a:rPr lang="en-US" b="1" baseline="30000" dirty="0">
                <a:solidFill>
                  <a:srgbClr val="FF0000"/>
                </a:solidFill>
              </a:rPr>
              <a:t>114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. </a:t>
            </a:r>
          </a:p>
          <a:p>
            <a:pPr algn="just"/>
            <a:r>
              <a:rPr lang="fr-FR" b="1" dirty="0" err="1"/>
              <a:t>Evidence</a:t>
            </a:r>
            <a:r>
              <a:rPr lang="fr-FR" dirty="0"/>
              <a:t> : </a:t>
            </a:r>
            <a:r>
              <a:rPr lang="fr-FR" b="1" i="1" dirty="0"/>
              <a:t>des hommes ne peuvent pas tester tous ces cas à « la main » </a:t>
            </a:r>
            <a:r>
              <a:rPr lang="fr-FR" dirty="0"/>
              <a:t>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fr-FR" dirty="0" err="1"/>
              <a:t>Enigma</a:t>
            </a:r>
            <a:r>
              <a:rPr lang="fr-FR" dirty="0"/>
              <a:t> et ULTRA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836712"/>
            <a:ext cx="9036496" cy="5904656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 err="1"/>
              <a:t>Enigma</a:t>
            </a:r>
            <a:r>
              <a:rPr lang="fr-FR" sz="2400" b="1" dirty="0"/>
              <a:t> (commerciale) décryptée par les mathématiciens polonais fin 1932, en particulier par </a:t>
            </a:r>
            <a:r>
              <a:rPr lang="fr-FR" sz="2400" b="1" dirty="0">
                <a:solidFill>
                  <a:srgbClr val="FF0000"/>
                </a:solidFill>
              </a:rPr>
              <a:t>Marian </a:t>
            </a:r>
            <a:r>
              <a:rPr lang="fr-FR" sz="2400" b="1" dirty="0" err="1">
                <a:solidFill>
                  <a:srgbClr val="FF0000"/>
                </a:solidFill>
              </a:rPr>
              <a:t>Rejewski</a:t>
            </a:r>
            <a:r>
              <a:rPr lang="fr-FR" sz="2400" b="1" dirty="0">
                <a:solidFill>
                  <a:srgbClr val="FF0000"/>
                </a:solidFill>
              </a:rPr>
              <a:t>, </a:t>
            </a:r>
            <a:r>
              <a:rPr lang="pl-PL" sz="2400" b="1" dirty="0"/>
              <a:t>Jerzy Różycki et Henryk Zygalski</a:t>
            </a:r>
            <a:r>
              <a:rPr lang="fr-FR" sz="2400" b="1" dirty="0"/>
              <a:t>. En 1937, les français récupèrent les secrets d’</a:t>
            </a:r>
            <a:r>
              <a:rPr lang="fr-FR" sz="2400" b="1" dirty="0" err="1"/>
              <a:t>Enigma</a:t>
            </a:r>
            <a:r>
              <a:rPr lang="fr-FR" sz="2400" b="1" dirty="0"/>
              <a:t> (espionnage, achat).</a:t>
            </a:r>
          </a:p>
          <a:p>
            <a:pPr algn="just"/>
            <a:r>
              <a:rPr lang="fr-FR" sz="2400" b="1" dirty="0"/>
              <a:t>Août 1939, déplacement des experts et des matériels (Fra. Pol. Ang.) à </a:t>
            </a:r>
            <a:r>
              <a:rPr lang="fr-FR" sz="2400" b="1" dirty="0" err="1">
                <a:solidFill>
                  <a:srgbClr val="FF0000"/>
                </a:solidFill>
              </a:rPr>
              <a:t>Bletchey</a:t>
            </a:r>
            <a:r>
              <a:rPr lang="fr-FR" sz="2400" b="1" dirty="0">
                <a:solidFill>
                  <a:srgbClr val="FF0000"/>
                </a:solidFill>
              </a:rPr>
              <a:t> Park</a:t>
            </a:r>
            <a:r>
              <a:rPr lang="fr-FR" sz="2400" b="1" dirty="0"/>
              <a:t>, 12.000 personnes. </a:t>
            </a:r>
            <a:r>
              <a:rPr lang="fr-FR" sz="2400" b="1" dirty="0">
                <a:solidFill>
                  <a:srgbClr val="FF0000"/>
                </a:solidFill>
              </a:rPr>
              <a:t>Direction : Alan Turing</a:t>
            </a:r>
            <a:r>
              <a:rPr lang="fr-FR" sz="2400" b="1" dirty="0"/>
              <a:t>. Construction d’une machine à décrypter : «</a:t>
            </a:r>
            <a:r>
              <a:rPr lang="fr-FR" sz="2400" b="1" i="1" dirty="0"/>
              <a:t> La </a:t>
            </a:r>
            <a:r>
              <a:rPr lang="fr-FR" sz="2400" b="1" i="1" dirty="0">
                <a:solidFill>
                  <a:srgbClr val="FF0000"/>
                </a:solidFill>
              </a:rPr>
              <a:t>bombe</a:t>
            </a:r>
            <a:r>
              <a:rPr lang="fr-FR" sz="2400" b="1" dirty="0"/>
              <a:t> ». A partir de 1941, nom de code de cette organisation et de ses techniques : ULTRA. </a:t>
            </a:r>
          </a:p>
          <a:p>
            <a:pPr algn="just"/>
            <a:r>
              <a:rPr lang="fr-FR" sz="2400" b="1" dirty="0"/>
              <a:t>Une difficulté : 1 février 1942, changement  de cryptage allemand. 11 mois pour décrypter.</a:t>
            </a:r>
          </a:p>
          <a:p>
            <a:pPr algn="just"/>
            <a:r>
              <a:rPr lang="fr-FR" sz="2400" b="1" i="1" dirty="0"/>
              <a:t>18.000 messages décryptés par jour!</a:t>
            </a:r>
          </a:p>
          <a:p>
            <a:pPr algn="just"/>
            <a:r>
              <a:rPr lang="fr-FR" sz="2400" b="1" i="1" dirty="0">
                <a:solidFill>
                  <a:srgbClr val="FF0000"/>
                </a:solidFill>
              </a:rPr>
              <a:t>Difficile gestion humaine des messages décryptés, risques, ne pas informer l’ennemi, choix délicats…(bombardements villes ou bateaux, faux espions, bruits…)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fr-FR" dirty="0"/>
              <a:t>ENIGMA et la guerre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Beaucoup soulignent à quel point Ultra fut vital pour les Alliés. </a:t>
            </a:r>
          </a:p>
          <a:p>
            <a:pPr algn="just"/>
            <a:r>
              <a:rPr lang="fr-FR" dirty="0">
                <a:solidFill>
                  <a:srgbClr val="FF0000"/>
                </a:solidFill>
              </a:rPr>
              <a:t>Winston Churchill </a:t>
            </a:r>
            <a:r>
              <a:rPr lang="fr-FR" dirty="0"/>
              <a:t>dit au roi George VI : « </a:t>
            </a:r>
            <a:r>
              <a:rPr lang="fr-FR" b="1" dirty="0">
                <a:solidFill>
                  <a:srgbClr val="FF0000"/>
                </a:solidFill>
              </a:rPr>
              <a:t>Ce fut grâce à Ultra que nous avons gagné la guerre.</a:t>
            </a:r>
            <a:r>
              <a:rPr lang="fr-FR" dirty="0"/>
              <a:t> »</a:t>
            </a:r>
          </a:p>
          <a:p>
            <a:pPr algn="just"/>
            <a:r>
              <a:rPr lang="fr-FR" dirty="0"/>
              <a:t> F. W. </a:t>
            </a:r>
            <a:r>
              <a:rPr lang="fr-FR" dirty="0" err="1"/>
              <a:t>Winterbotham</a:t>
            </a:r>
            <a:r>
              <a:rPr lang="fr-FR" dirty="0"/>
              <a:t> cita </a:t>
            </a:r>
            <a:r>
              <a:rPr lang="fr-FR" dirty="0">
                <a:solidFill>
                  <a:srgbClr val="FF0000"/>
                </a:solidFill>
              </a:rPr>
              <a:t>Dwight D. Eisenhower</a:t>
            </a:r>
            <a:r>
              <a:rPr lang="fr-FR" dirty="0"/>
              <a:t>, le commandant en chef des forces alliées occidentales : </a:t>
            </a:r>
            <a:r>
              <a:rPr lang="fr-FR" b="1" dirty="0">
                <a:solidFill>
                  <a:srgbClr val="FF0000"/>
                </a:solidFill>
              </a:rPr>
              <a:t>le rôle d'Ultra a été décisif</a:t>
            </a:r>
            <a:r>
              <a:rPr lang="fr-FR" dirty="0">
                <a:solidFill>
                  <a:srgbClr val="0070C0"/>
                </a:solidFill>
              </a:rPr>
              <a:t>. </a:t>
            </a:r>
          </a:p>
          <a:p>
            <a:pPr algn="just"/>
            <a:r>
              <a:rPr lang="fr-FR" dirty="0">
                <a:solidFill>
                  <a:srgbClr val="FF0000"/>
                </a:solidFill>
              </a:rPr>
              <a:t>Harry </a:t>
            </a:r>
            <a:r>
              <a:rPr lang="fr-FR" dirty="0" err="1">
                <a:solidFill>
                  <a:srgbClr val="FF0000"/>
                </a:solidFill>
              </a:rPr>
              <a:t>Hinsley</a:t>
            </a:r>
            <a:r>
              <a:rPr lang="fr-FR" dirty="0"/>
              <a:t>, historien officiel du renseignement britannique pendant la 2</a:t>
            </a:r>
            <a:r>
              <a:rPr lang="fr-FR" baseline="30000" dirty="0"/>
              <a:t>e</a:t>
            </a:r>
            <a:r>
              <a:rPr lang="fr-FR" dirty="0"/>
              <a:t> guerre mondiale, fit un constat similaire, </a:t>
            </a:r>
            <a:r>
              <a:rPr lang="fr-FR" b="1" dirty="0">
                <a:solidFill>
                  <a:srgbClr val="FF0000"/>
                </a:solidFill>
              </a:rPr>
              <a:t>Ultra aurait abrégé la guerre « de pas moins de deux ans et probablement de quatre ».</a:t>
            </a:r>
          </a:p>
          <a:p>
            <a:pPr algn="just">
              <a:buNone/>
            </a:pPr>
            <a:endParaRPr lang="fr-FR" dirty="0"/>
          </a:p>
          <a:p>
            <a:pPr algn="just"/>
            <a:r>
              <a:rPr lang="fr-FR" sz="1900" dirty="0">
                <a:hlinkClick r:id="rId2"/>
              </a:rPr>
              <a:t>http://fr.wikipedia.org/wiki/Ultra_%28nom_de_code%29</a:t>
            </a:r>
            <a:endParaRPr lang="fr-FR" sz="19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/>
              <a:t>TURING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sz="3100" b="1" dirty="0"/>
              <a:t>Alan </a:t>
            </a:r>
            <a:r>
              <a:rPr lang="fr-FR" sz="3100" b="1" dirty="0" err="1"/>
              <a:t>Mathison</a:t>
            </a:r>
            <a:r>
              <a:rPr lang="fr-FR" sz="3100" b="1" dirty="0"/>
              <a:t> Turing, (23 juin </a:t>
            </a:r>
            <a:r>
              <a:rPr lang="fr-FR" sz="3100" b="1" i="1" dirty="0"/>
              <a:t>1912</a:t>
            </a:r>
            <a:r>
              <a:rPr lang="fr-FR" sz="3100" b="1" dirty="0"/>
              <a:t> - 7 juin </a:t>
            </a:r>
            <a:r>
              <a:rPr lang="fr-FR" sz="3100" b="1" i="1" dirty="0"/>
              <a:t>1954</a:t>
            </a:r>
            <a:r>
              <a:rPr lang="fr-FR" sz="3100" b="1" dirty="0"/>
              <a:t>) est un </a:t>
            </a:r>
            <a:r>
              <a:rPr lang="fr-FR" sz="3100" b="1" i="1" dirty="0"/>
              <a:t>mathématicien</a:t>
            </a:r>
            <a:r>
              <a:rPr lang="fr-FR" sz="3100" b="1" dirty="0"/>
              <a:t> britannique qui a beaucoup apporté à </a:t>
            </a:r>
            <a:r>
              <a:rPr lang="fr-FR" sz="3100" b="1" i="1" dirty="0"/>
              <a:t>l’informatique et à la cryptographie.</a:t>
            </a:r>
          </a:p>
          <a:p>
            <a:pPr algn="just"/>
            <a:r>
              <a:rPr lang="fr-FR" sz="3100" b="1" dirty="0"/>
              <a:t> Auteur d’un </a:t>
            </a:r>
            <a:r>
              <a:rPr lang="fr-FR" sz="3100" b="1" dirty="0">
                <a:solidFill>
                  <a:srgbClr val="FF0000"/>
                </a:solidFill>
              </a:rPr>
              <a:t>article fondateur de la </a:t>
            </a:r>
            <a:r>
              <a:rPr lang="fr-FR" sz="3100" b="1" i="1" dirty="0">
                <a:solidFill>
                  <a:srgbClr val="FF0000"/>
                </a:solidFill>
              </a:rPr>
              <a:t>science informatique</a:t>
            </a:r>
            <a:r>
              <a:rPr lang="fr-FR" sz="3100" b="1" dirty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fr-FR" sz="3100" b="1" dirty="0"/>
              <a:t>Il y présente sa </a:t>
            </a:r>
            <a:r>
              <a:rPr lang="fr-FR" sz="3100" b="1" i="1" dirty="0"/>
              <a:t>machine de Turing </a:t>
            </a:r>
            <a:r>
              <a:rPr lang="fr-FR" sz="3100" b="1" dirty="0"/>
              <a:t>et les concepts modernes de la définition d’un programme.</a:t>
            </a:r>
            <a:endParaRPr lang="fr-FR" sz="3100" b="1" i="1" dirty="0"/>
          </a:p>
          <a:p>
            <a:pPr algn="just"/>
            <a:r>
              <a:rPr lang="fr-FR" sz="3100" b="1" dirty="0"/>
              <a:t>A la fin de la guerre : Turing = héros (pendant 7 ans).</a:t>
            </a:r>
          </a:p>
          <a:p>
            <a:pPr algn="just"/>
            <a:r>
              <a:rPr lang="fr-FR" sz="3100" b="1" dirty="0"/>
              <a:t>1952 : Turing persécuté. Pourquoi ?</a:t>
            </a:r>
          </a:p>
          <a:p>
            <a:pPr algn="just"/>
            <a:r>
              <a:rPr lang="fr-FR" sz="3100" b="1" dirty="0"/>
              <a:t>Homosexuel.</a:t>
            </a:r>
          </a:p>
          <a:p>
            <a:pPr algn="just"/>
            <a:r>
              <a:rPr lang="fr-FR" sz="3100" b="1" dirty="0"/>
              <a:t>Offre de la justice (prison, castration chimique).</a:t>
            </a:r>
          </a:p>
          <a:p>
            <a:pPr algn="just"/>
            <a:r>
              <a:rPr lang="fr-FR" sz="3100" b="1" dirty="0"/>
              <a:t>1954 : Turing se suicide (pomme, cyanure).</a:t>
            </a:r>
          </a:p>
          <a:p>
            <a:pPr algn="just"/>
            <a:r>
              <a:rPr lang="fr-FR" sz="3100" b="1" dirty="0"/>
              <a:t>2009 : Gordon Brown (1</a:t>
            </a:r>
            <a:r>
              <a:rPr lang="fr-FR" sz="3100" b="1" baseline="30000" dirty="0"/>
              <a:t>er</a:t>
            </a:r>
            <a:r>
              <a:rPr lang="fr-FR" sz="3100" b="1" dirty="0"/>
              <a:t> ministre) présente des excuses…</a:t>
            </a:r>
          </a:p>
          <a:p>
            <a:pPr algn="just"/>
            <a:r>
              <a:rPr lang="fr-FR" sz="3100" b="1" dirty="0"/>
              <a:t>24 décembre 2013 : gracié par la reine Elisabeth II.</a:t>
            </a:r>
          </a:p>
          <a:p>
            <a:pPr algn="just"/>
            <a:r>
              <a:rPr lang="fr-FR" sz="3100" b="1" dirty="0"/>
              <a:t>Prix Turing…</a:t>
            </a:r>
          </a:p>
          <a:p>
            <a:pPr algn="just"/>
            <a:r>
              <a:rPr lang="fr-FR" sz="3100" b="1" i="1" dirty="0"/>
              <a:t>Informations sur Internet, en particulier sur « Comment ça marche » et sur « </a:t>
            </a:r>
            <a:r>
              <a:rPr lang="fr-FR" sz="3100" b="1" i="1" dirty="0" err="1"/>
              <a:t>Wikipédia</a:t>
            </a:r>
            <a:r>
              <a:rPr lang="fr-FR" sz="3100" b="1" i="1" dirty="0"/>
              <a:t> ».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856984" cy="3744416"/>
          </a:xfrm>
        </p:spPr>
        <p:txBody>
          <a:bodyPr>
            <a:normAutofit/>
          </a:bodyPr>
          <a:lstStyle/>
          <a:p>
            <a:r>
              <a:rPr lang="fr-FR" b="1" dirty="0"/>
              <a:t>Cryptographie mathématique</a:t>
            </a:r>
            <a:br>
              <a:rPr lang="fr-FR" b="1" dirty="0"/>
            </a:br>
            <a:br>
              <a:rPr lang="fr-FR" b="1" dirty="0"/>
            </a:br>
            <a:r>
              <a:rPr lang="fr-FR" b="1" dirty="0"/>
              <a:t>Quand un message devient un nombre… </a:t>
            </a:r>
            <a:br>
              <a:rPr lang="fr-FR" b="1" dirty="0"/>
            </a:br>
            <a:endParaRPr lang="fr-F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86445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2600" b="1" dirty="0"/>
              <a:t>La raison est très simple : tous les signes utilisés pour écrire des messages (alphabets, ponctuation, chiffres…) sont transformés en une suite de 0 ou de 1. Par suite :</a:t>
            </a:r>
          </a:p>
          <a:p>
            <a:pPr marL="0" indent="0" algn="just">
              <a:buNone/>
            </a:pPr>
            <a:r>
              <a:rPr lang="fr-FR" sz="2600" b="1" i="1" dirty="0">
                <a:solidFill>
                  <a:srgbClr val="FF0000"/>
                </a:solidFill>
              </a:rPr>
              <a:t>Un message </a:t>
            </a:r>
            <a:r>
              <a:rPr lang="fr-FR" sz="2600" b="1" i="1" dirty="0">
                <a:solidFill>
                  <a:srgbClr val="FF0000"/>
                </a:solidFill>
                <a:sym typeface="Symbol" panose="05050102010706020507" pitchFamily="18" charset="2"/>
              </a:rPr>
              <a:t> Un </a:t>
            </a:r>
            <a:r>
              <a:rPr lang="fr-FR" sz="2600" b="1" i="1" dirty="0">
                <a:solidFill>
                  <a:srgbClr val="FF0000"/>
                </a:solidFill>
              </a:rPr>
              <a:t>nombre écrit en numération binaire</a:t>
            </a:r>
          </a:p>
          <a:p>
            <a:pPr marL="0" indent="0" algn="just">
              <a:buNone/>
            </a:pPr>
            <a:r>
              <a:rPr lang="fr-FR" sz="2600" b="1" i="1" dirty="0"/>
              <a:t>Une autre différence avec le passé porte sur le processus de codage : on utilise toujours les deux notions d’</a:t>
            </a:r>
            <a:r>
              <a:rPr lang="fr-FR" sz="2600" b="1" i="1" dirty="0">
                <a:solidFill>
                  <a:srgbClr val="FF0000"/>
                </a:solidFill>
              </a:rPr>
              <a:t>algorithmes</a:t>
            </a:r>
            <a:r>
              <a:rPr lang="fr-FR" sz="2600" b="1" i="1" dirty="0"/>
              <a:t> et de </a:t>
            </a:r>
            <a:r>
              <a:rPr lang="fr-FR" sz="2600" b="1" i="1" dirty="0">
                <a:solidFill>
                  <a:srgbClr val="FF0000"/>
                </a:solidFill>
              </a:rPr>
              <a:t>clés</a:t>
            </a:r>
            <a:r>
              <a:rPr lang="fr-FR" sz="2600" b="1" i="1" dirty="0"/>
              <a:t>. MAIS, il y a maintenant 2 types de clés 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2600" b="1" dirty="0"/>
              <a:t>La cryptographie </a:t>
            </a:r>
            <a:r>
              <a:rPr lang="fr-FR" altLang="fr-FR" sz="2600" b="1" dirty="0">
                <a:solidFill>
                  <a:srgbClr val="FF0000"/>
                </a:solidFill>
              </a:rPr>
              <a:t>symétrique</a:t>
            </a:r>
            <a:r>
              <a:rPr lang="fr-FR" altLang="fr-FR" sz="2600" b="1" dirty="0"/>
              <a:t> :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2600" b="1" dirty="0">
                <a:solidFill>
                  <a:srgbClr val="FF0000"/>
                </a:solidFill>
              </a:rPr>
              <a:t>La même clé</a:t>
            </a:r>
            <a:r>
              <a:rPr lang="fr-FR" altLang="fr-FR" sz="2600" b="1" dirty="0"/>
              <a:t> pour </a:t>
            </a:r>
            <a:r>
              <a:rPr lang="fr-FR" altLang="fr-FR" sz="2600" b="1" dirty="0">
                <a:solidFill>
                  <a:srgbClr val="FF0000"/>
                </a:solidFill>
              </a:rPr>
              <a:t>crypter</a:t>
            </a:r>
            <a:r>
              <a:rPr lang="fr-FR" altLang="fr-FR" sz="2600" b="1" dirty="0"/>
              <a:t> et </a:t>
            </a:r>
            <a:r>
              <a:rPr lang="fr-FR" altLang="fr-FR" sz="2600" b="1" dirty="0">
                <a:solidFill>
                  <a:srgbClr val="FF0000"/>
                </a:solidFill>
              </a:rPr>
              <a:t>décrypter</a:t>
            </a:r>
            <a:r>
              <a:rPr lang="fr-FR" altLang="fr-FR" sz="2600" b="1" dirty="0"/>
              <a:t>. Elle est </a:t>
            </a:r>
            <a:r>
              <a:rPr lang="fr-FR" altLang="fr-FR" sz="2600" b="1" dirty="0">
                <a:solidFill>
                  <a:srgbClr val="FF0000"/>
                </a:solidFill>
              </a:rPr>
              <a:t>secrète</a:t>
            </a:r>
            <a:r>
              <a:rPr lang="fr-FR" altLang="fr-FR" sz="2600" b="1" dirty="0"/>
              <a:t>, elle est </a:t>
            </a:r>
            <a:r>
              <a:rPr lang="fr-FR" altLang="fr-FR" sz="2600" b="1" dirty="0">
                <a:solidFill>
                  <a:srgbClr val="FF0000"/>
                </a:solidFill>
              </a:rPr>
              <a:t>échangée au préalable </a:t>
            </a:r>
            <a:r>
              <a:rPr lang="fr-FR" altLang="fr-FR" sz="2600" b="1" dirty="0"/>
              <a:t>entre celui qui crypte et celui qui décrypte. </a:t>
            </a:r>
            <a:r>
              <a:rPr lang="fr-FR" altLang="fr-FR" sz="2400" b="1" dirty="0">
                <a:solidFill>
                  <a:srgbClr val="FF0000"/>
                </a:solidFill>
              </a:rPr>
              <a:t>L</a:t>
            </a:r>
            <a:r>
              <a:rPr lang="fr-FR" sz="2400" b="1" dirty="0">
                <a:solidFill>
                  <a:srgbClr val="FF0000"/>
                </a:solidFill>
              </a:rPr>
              <a:t>a transmission des clés pose un problème de sécurité</a:t>
            </a:r>
            <a:r>
              <a:rPr lang="fr-FR" sz="2400" b="1" dirty="0"/>
              <a:t>, il y a un </a:t>
            </a:r>
            <a:r>
              <a:rPr lang="fr-FR" altLang="fr-FR" sz="2600" b="1" i="1" dirty="0"/>
              <a:t>danger d’interception par des adversaires</a:t>
            </a:r>
            <a:r>
              <a:rPr lang="fr-FR" altLang="fr-FR" sz="2600" b="1" dirty="0"/>
              <a:t>.</a:t>
            </a:r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altLang="fr-FR" sz="2600" b="1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2600" b="1" dirty="0"/>
              <a:t>La cryptographie </a:t>
            </a:r>
            <a:r>
              <a:rPr lang="fr-FR" altLang="fr-FR" sz="2600" b="1" dirty="0">
                <a:solidFill>
                  <a:srgbClr val="FF0000"/>
                </a:solidFill>
              </a:rPr>
              <a:t>asymétrique</a:t>
            </a:r>
            <a:r>
              <a:rPr lang="fr-FR" altLang="fr-FR" sz="2600" b="1" dirty="0"/>
              <a:t>.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2600" b="1" dirty="0">
                <a:solidFill>
                  <a:srgbClr val="FF0000"/>
                </a:solidFill>
              </a:rPr>
              <a:t>Une clé publique (non secrète) pour crypter </a:t>
            </a:r>
            <a:r>
              <a:rPr lang="fr-FR" altLang="fr-FR" sz="2600" b="1" dirty="0"/>
              <a:t>et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2600" b="1" dirty="0">
                <a:solidFill>
                  <a:srgbClr val="FF0000"/>
                </a:solidFill>
              </a:rPr>
              <a:t>Une clé privée (secrète) pour décrypter</a:t>
            </a:r>
            <a:r>
              <a:rPr lang="fr-FR" altLang="fr-FR" sz="2600" b="1" dirty="0"/>
              <a:t>. </a:t>
            </a:r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2600" b="1" i="1" dirty="0"/>
              <a:t>Le danger d’interception disparaît !</a:t>
            </a:r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altLang="fr-FR" sz="2600" b="1" dirty="0"/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altLang="fr-FR" sz="2600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fr-FR" sz="2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La cryptographie est devenue très mathématique</a:t>
            </a:r>
            <a:endParaRPr lang="fr-FR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FORCE BRUTE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i="1" dirty="0"/>
              <a:t>La mise en œuvre de la cryptographie demande toujours un algorithme et maintenant 1 ou 2 clés :</a:t>
            </a:r>
            <a:endParaRPr lang="fr-FR" dirty="0"/>
          </a:p>
          <a:p>
            <a:pPr algn="just">
              <a:buNone/>
            </a:pPr>
            <a:r>
              <a:rPr lang="fr-FR" dirty="0"/>
              <a:t>	1. </a:t>
            </a:r>
            <a:r>
              <a:rPr lang="fr-FR" b="1" dirty="0"/>
              <a:t>Un algorithme </a:t>
            </a:r>
            <a:r>
              <a:rPr lang="fr-FR" dirty="0"/>
              <a:t>: la description détaillée de la méthode, l’ordre des opérations… et son nom ! En général, il est </a:t>
            </a:r>
            <a:r>
              <a:rPr lang="fr-FR" b="1" dirty="0">
                <a:solidFill>
                  <a:srgbClr val="FF0000"/>
                </a:solidFill>
              </a:rPr>
              <a:t>public</a:t>
            </a:r>
            <a:r>
              <a:rPr lang="fr-FR" dirty="0"/>
              <a:t>.</a:t>
            </a:r>
          </a:p>
          <a:p>
            <a:pPr algn="just">
              <a:buNone/>
            </a:pPr>
            <a:r>
              <a:rPr lang="fr-FR" dirty="0"/>
              <a:t>	2. </a:t>
            </a:r>
            <a:r>
              <a:rPr lang="fr-FR" b="1" dirty="0"/>
              <a:t>Une ou deux clés </a:t>
            </a:r>
            <a:r>
              <a:rPr lang="fr-FR" dirty="0"/>
              <a:t>: le complément pour faire fonctionner l’algorithme. </a:t>
            </a:r>
          </a:p>
          <a:p>
            <a:pPr algn="just">
              <a:buNone/>
            </a:pPr>
            <a:r>
              <a:rPr lang="fr-FR" dirty="0">
                <a:sym typeface="Symbol" panose="05050102010706020507" pitchFamily="18" charset="2"/>
              </a:rPr>
              <a:t> </a:t>
            </a:r>
            <a:r>
              <a:rPr lang="fr-FR" dirty="0"/>
              <a:t>On peut attaquer un message codé en testant tel ou tel algorithme et en </a:t>
            </a:r>
            <a:r>
              <a:rPr lang="fr-FR" b="1" dirty="0">
                <a:solidFill>
                  <a:srgbClr val="FF0000"/>
                </a:solidFill>
              </a:rPr>
              <a:t>essayant toutes les clés possibles</a:t>
            </a:r>
            <a:r>
              <a:rPr lang="fr-FR" dirty="0"/>
              <a:t>. C’est la technique de la </a:t>
            </a:r>
            <a:r>
              <a:rPr lang="fr-FR" b="1" dirty="0">
                <a:solidFill>
                  <a:srgbClr val="FF0000"/>
                </a:solidFill>
              </a:rPr>
              <a:t>FORCE BRUTE</a:t>
            </a:r>
            <a:r>
              <a:rPr lang="fr-FR" dirty="0"/>
              <a:t>.</a:t>
            </a:r>
          </a:p>
          <a:p>
            <a:pPr algn="just"/>
            <a:r>
              <a:rPr lang="fr-FR" i="1" dirty="0"/>
              <a:t>La lutte contre la force brute </a:t>
            </a:r>
            <a:r>
              <a:rPr lang="fr-FR" dirty="0"/>
              <a:t>: il faut utiliser des algorithmes qui fonctionnent avec </a:t>
            </a:r>
            <a:r>
              <a:rPr lang="fr-FR" b="1" dirty="0">
                <a:solidFill>
                  <a:srgbClr val="FF0000"/>
                </a:solidFill>
              </a:rPr>
              <a:t>un nombre colossal de clés </a:t>
            </a:r>
            <a:r>
              <a:rPr lang="fr-FR" dirty="0"/>
              <a:t>pour que le temps mis pour faire tous les essais soit hors de portée 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fr-FR" b="1" dirty="0"/>
              <a:t>Messages confidentiels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70" y="980728"/>
            <a:ext cx="9132030" cy="60932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>
                <a:solidFill>
                  <a:srgbClr val="FF0000"/>
                </a:solidFill>
              </a:rPr>
              <a:t>ALICE veut transmettre un message confidentiel à BERNARD</a:t>
            </a:r>
            <a:r>
              <a:rPr lang="fr-FR" sz="2400" dirty="0"/>
              <a:t>, que peut-elle faire ?</a:t>
            </a:r>
          </a:p>
          <a:p>
            <a:pPr marL="717550" indent="-265113" algn="just">
              <a:buNone/>
            </a:pPr>
            <a:r>
              <a:rPr lang="fr-FR" sz="2400" dirty="0"/>
              <a:t>1. Ecrire le message, le camoufler « </a:t>
            </a:r>
            <a:r>
              <a:rPr lang="fr-FR" sz="2400" i="1" dirty="0"/>
              <a:t>physiquement</a:t>
            </a:r>
            <a:r>
              <a:rPr lang="fr-FR" sz="2400" dirty="0"/>
              <a:t> » et le faire parvenir d’une façon ou d’une autre à Bernard.</a:t>
            </a:r>
          </a:p>
          <a:p>
            <a:pPr marL="717550" indent="-265113" algn="just">
              <a:buNone/>
            </a:pPr>
            <a:r>
              <a:rPr lang="fr-FR" sz="2400" dirty="0"/>
              <a:t>2. Transformer le message pour le rendre </a:t>
            </a:r>
            <a:r>
              <a:rPr lang="fr-FR" sz="2400" i="1" dirty="0"/>
              <a:t>incompréhensible</a:t>
            </a:r>
            <a:r>
              <a:rPr lang="fr-FR" sz="2400" dirty="0"/>
              <a:t> (sauf par Bernard). L’envoyer à Bernard qui va faire la transformation inverse pour le comprendre. Plusieurs transformations possibles :</a:t>
            </a:r>
          </a:p>
          <a:p>
            <a:pPr marL="982663" lvl="1" indent="-265113" algn="just">
              <a:buFont typeface="Courier New" pitchFamily="49" charset="0"/>
              <a:buChar char="o"/>
            </a:pPr>
            <a:r>
              <a:rPr lang="fr-FR" sz="2400" b="1" dirty="0"/>
              <a:t>Transpositions : </a:t>
            </a:r>
            <a:r>
              <a:rPr lang="fr-FR" sz="2400" i="1" dirty="0"/>
              <a:t>changement</a:t>
            </a:r>
            <a:r>
              <a:rPr lang="fr-FR" sz="2400" dirty="0"/>
              <a:t> </a:t>
            </a:r>
            <a:r>
              <a:rPr lang="fr-FR" sz="2400" i="1" dirty="0"/>
              <a:t>de l’ordre des lettres.</a:t>
            </a:r>
          </a:p>
          <a:p>
            <a:pPr marL="982663" lvl="1" indent="-265113" algn="just">
              <a:buFont typeface="Courier New" pitchFamily="49" charset="0"/>
              <a:buChar char="o"/>
            </a:pPr>
            <a:r>
              <a:rPr lang="fr-FR" sz="2400" b="1" dirty="0"/>
              <a:t>Substitutions : </a:t>
            </a:r>
            <a:r>
              <a:rPr lang="fr-FR" sz="2400" i="1" dirty="0"/>
              <a:t>remplacement</a:t>
            </a:r>
            <a:r>
              <a:rPr lang="fr-FR" sz="2400" dirty="0"/>
              <a:t> </a:t>
            </a:r>
            <a:r>
              <a:rPr lang="fr-FR" sz="2400" i="1" dirty="0"/>
              <a:t>des lettres, des mots, des groupes de mots par d’autres lettres ou signes.</a:t>
            </a:r>
          </a:p>
          <a:p>
            <a:pPr marL="982663" lvl="1" indent="-265113" algn="just">
              <a:buFont typeface="Courier New" pitchFamily="49" charset="0"/>
              <a:buChar char="o"/>
            </a:pPr>
            <a:r>
              <a:rPr lang="fr-FR" sz="2400" b="1" dirty="0"/>
              <a:t>Transformation numérique : </a:t>
            </a:r>
            <a:r>
              <a:rPr lang="fr-FR" sz="2400" i="1" dirty="0"/>
              <a:t>remplacement des lettres par … des chiffres binaires, des bits (des 0 ou des 1). </a:t>
            </a:r>
            <a:r>
              <a:rPr lang="fr-FR" sz="2400" b="1" i="1" dirty="0"/>
              <a:t>Une phrase devient un nombre écrit en  « binaires ». </a:t>
            </a:r>
            <a:r>
              <a:rPr lang="fr-FR" sz="2400" i="1" dirty="0"/>
              <a:t>La cryptographie devient une affaire de mathématiques.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744416" cy="6479477"/>
          </a:xfrm>
        </p:spPr>
        <p:txBody>
          <a:bodyPr>
            <a:normAutofit fontScale="90000"/>
          </a:bodyPr>
          <a:lstStyle/>
          <a:p>
            <a:br>
              <a:rPr lang="fr-FR" sz="3100" b="1" dirty="0">
                <a:solidFill>
                  <a:srgbClr val="FF0000"/>
                </a:solidFill>
              </a:rPr>
            </a:br>
            <a:r>
              <a:rPr lang="fr-FR" sz="4000" b="1" dirty="0">
                <a:solidFill>
                  <a:srgbClr val="FF0000"/>
                </a:solidFill>
              </a:rPr>
              <a:t>Tout est nombre !</a:t>
            </a:r>
            <a:br>
              <a:rPr lang="fr-FR" sz="3100" b="1" dirty="0">
                <a:solidFill>
                  <a:srgbClr val="FF0000"/>
                </a:solidFill>
              </a:rPr>
            </a:br>
            <a:br>
              <a:rPr lang="fr-FR" sz="3100" b="1" dirty="0"/>
            </a:br>
            <a:r>
              <a:rPr lang="fr-FR" sz="3100" b="1" dirty="0"/>
              <a:t>Extraits de la </a:t>
            </a:r>
            <a:br>
              <a:rPr lang="fr-FR" sz="3100" b="1" dirty="0"/>
            </a:br>
            <a:r>
              <a:rPr lang="fr-FR" sz="3100" b="1" dirty="0">
                <a:solidFill>
                  <a:srgbClr val="FF0000"/>
                </a:solidFill>
              </a:rPr>
              <a:t>Table ASCII</a:t>
            </a:r>
            <a:br>
              <a:rPr lang="fr-FR" sz="3100" b="1" dirty="0">
                <a:solidFill>
                  <a:srgbClr val="FF0000"/>
                </a:solidFill>
              </a:rPr>
            </a:br>
            <a:br>
              <a:rPr lang="fr-FR" sz="3100" b="1" dirty="0">
                <a:solidFill>
                  <a:srgbClr val="FF0000"/>
                </a:solidFill>
              </a:rPr>
            </a:br>
            <a:r>
              <a:rPr lang="fr-FR" sz="3100" dirty="0"/>
              <a:t>La table américaine </a:t>
            </a:r>
            <a:r>
              <a:rPr lang="fr-FR" sz="3100" b="1" dirty="0">
                <a:solidFill>
                  <a:srgbClr val="FF0000"/>
                </a:solidFill>
              </a:rPr>
              <a:t>Table ASCII </a:t>
            </a:r>
            <a:r>
              <a:rPr lang="fr-FR" sz="3100" dirty="0"/>
              <a:t>(American Standard Code for Information </a:t>
            </a:r>
            <a:r>
              <a:rPr lang="fr-FR" sz="3100" dirty="0" err="1"/>
              <a:t>Interchange</a:t>
            </a:r>
            <a:r>
              <a:rPr lang="fr-FR" sz="3100" dirty="0"/>
              <a:t>)  permet de </a:t>
            </a:r>
            <a:r>
              <a:rPr lang="fr-FR" sz="3100" b="1" dirty="0"/>
              <a:t>remplacer des caractères (lettres, chiffres, ponctuation…) par des nombres.</a:t>
            </a:r>
            <a:br>
              <a:rPr lang="fr-FR" sz="3100" b="1" dirty="0"/>
            </a:br>
            <a:r>
              <a:rPr lang="fr-FR" sz="3100" b="1" dirty="0">
                <a:solidFill>
                  <a:srgbClr val="FF0000"/>
                </a:solidFill>
              </a:rPr>
              <a:t>1 caractère </a:t>
            </a:r>
            <a:r>
              <a:rPr lang="fr-FR" sz="3200" b="1" dirty="0">
                <a:solidFill>
                  <a:srgbClr val="FF0000"/>
                </a:solidFill>
                <a:cs typeface="Calibri"/>
              </a:rPr>
              <a:t>↔ 8 bits</a:t>
            </a:r>
            <a:br>
              <a:rPr lang="fr-FR" sz="3100" dirty="0"/>
            </a:br>
            <a:endParaRPr lang="fr-FR" sz="3600" i="1" dirty="0"/>
          </a:p>
        </p:txBody>
      </p:sp>
      <p:pic>
        <p:nvPicPr>
          <p:cNvPr id="8" name="Espace réservé du contenu 7" descr="ascii-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16632"/>
            <a:ext cx="4963334" cy="6661749"/>
          </a:xfrm>
        </p:spPr>
      </p:pic>
    </p:spTree>
    <p:extLst>
      <p:ext uri="{BB962C8B-B14F-4D97-AF65-F5344CB8AC3E}">
        <p14:creationId xmlns:p14="http://schemas.microsoft.com/office/powerpoint/2010/main" val="34080148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/>
          <a:lstStyle/>
          <a:p>
            <a:r>
              <a:rPr lang="fr-FR" b="1" dirty="0"/>
              <a:t>Tout est nombre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Exemple simple : 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	J</a:t>
            </a:r>
            <a:r>
              <a:rPr lang="fr-FR" dirty="0">
                <a:solidFill>
                  <a:srgbClr val="00B0F0"/>
                </a:solidFill>
              </a:rPr>
              <a:t>E</a:t>
            </a:r>
            <a:r>
              <a:rPr lang="fr-FR" dirty="0">
                <a:solidFill>
                  <a:srgbClr val="FF0000"/>
                </a:solidFill>
              </a:rPr>
              <a:t>A</a:t>
            </a:r>
            <a:r>
              <a:rPr lang="fr-FR" dirty="0">
                <a:solidFill>
                  <a:srgbClr val="00B0F0"/>
                </a:solidFill>
              </a:rPr>
              <a:t>N</a:t>
            </a:r>
            <a:r>
              <a:rPr lang="fr-FR" dirty="0"/>
              <a:t> </a:t>
            </a:r>
            <a:r>
              <a:rPr lang="fr-FR" dirty="0">
                <a:latin typeface="Calibri"/>
                <a:cs typeface="Calibri"/>
              </a:rPr>
              <a:t>↔ </a:t>
            </a:r>
            <a:r>
              <a:rPr lang="fr-FR" dirty="0">
                <a:solidFill>
                  <a:srgbClr val="FF0000"/>
                </a:solidFill>
                <a:latin typeface="Calibri"/>
                <a:cs typeface="Calibri"/>
              </a:rPr>
              <a:t>74</a:t>
            </a:r>
            <a:r>
              <a:rPr lang="fr-FR" dirty="0">
                <a:solidFill>
                  <a:srgbClr val="0070C0"/>
                </a:solidFill>
                <a:latin typeface="Calibri"/>
                <a:cs typeface="Calibri"/>
              </a:rPr>
              <a:t>69</a:t>
            </a:r>
            <a:r>
              <a:rPr lang="fr-FR" dirty="0">
                <a:solidFill>
                  <a:srgbClr val="FF0000"/>
                </a:solidFill>
                <a:latin typeface="Calibri"/>
                <a:cs typeface="Calibri"/>
              </a:rPr>
              <a:t>65</a:t>
            </a:r>
            <a:r>
              <a:rPr lang="fr-FR" dirty="0">
                <a:solidFill>
                  <a:srgbClr val="0070C0"/>
                </a:solidFill>
                <a:latin typeface="Calibri"/>
                <a:cs typeface="Calibri"/>
              </a:rPr>
              <a:t>78</a:t>
            </a:r>
            <a:r>
              <a:rPr lang="fr-FR" dirty="0">
                <a:latin typeface="Calibri"/>
                <a:cs typeface="Calibri"/>
              </a:rPr>
              <a:t> </a:t>
            </a:r>
            <a:r>
              <a:rPr lang="fr-FR" dirty="0">
                <a:cs typeface="Calibri"/>
              </a:rPr>
              <a:t>↔ 	</a:t>
            </a:r>
            <a:r>
              <a:rPr lang="fr-FR" dirty="0">
                <a:solidFill>
                  <a:srgbClr val="FF0000"/>
                </a:solidFill>
                <a:cs typeface="Calibri"/>
              </a:rPr>
              <a:t>01001010</a:t>
            </a:r>
            <a:r>
              <a:rPr lang="fr-FR" dirty="0">
                <a:solidFill>
                  <a:srgbClr val="0070C0"/>
                </a:solidFill>
                <a:cs typeface="Calibri"/>
              </a:rPr>
              <a:t>01000101</a:t>
            </a:r>
            <a:r>
              <a:rPr lang="fr-FR" dirty="0">
                <a:solidFill>
                  <a:srgbClr val="FF0000"/>
                </a:solidFill>
                <a:cs typeface="Calibri"/>
              </a:rPr>
              <a:t>01000001</a:t>
            </a:r>
            <a:r>
              <a:rPr lang="fr-FR" dirty="0">
                <a:solidFill>
                  <a:srgbClr val="0070C0"/>
                </a:solidFill>
                <a:cs typeface="Calibri"/>
              </a:rPr>
              <a:t>01001110</a:t>
            </a:r>
          </a:p>
          <a:p>
            <a:pPr marL="0" indent="0" algn="just">
              <a:buNone/>
            </a:pPr>
            <a:r>
              <a:rPr lang="fr-FR" dirty="0"/>
              <a:t>Ainsi, le message « JEAN » de </a:t>
            </a:r>
            <a:r>
              <a:rPr lang="fr-FR" b="1" dirty="0">
                <a:solidFill>
                  <a:srgbClr val="FF0000"/>
                </a:solidFill>
              </a:rPr>
              <a:t>4</a:t>
            </a:r>
            <a:r>
              <a:rPr lang="fr-FR" dirty="0"/>
              <a:t> caractères est devenu un nombre de </a:t>
            </a:r>
            <a:r>
              <a:rPr lang="fr-FR" b="1">
                <a:solidFill>
                  <a:srgbClr val="FF0000"/>
                </a:solidFill>
              </a:rPr>
              <a:t>32</a:t>
            </a:r>
            <a:r>
              <a:rPr lang="fr-FR"/>
              <a:t> bits.</a:t>
            </a:r>
          </a:p>
          <a:p>
            <a:pPr marL="0" indent="0" algn="just">
              <a:buNone/>
            </a:pPr>
            <a:r>
              <a:rPr lang="fr-FR" b="1">
                <a:cs typeface="Calibri"/>
              </a:rPr>
              <a:t>Un </a:t>
            </a:r>
            <a:r>
              <a:rPr lang="fr-FR" b="1" dirty="0">
                <a:solidFill>
                  <a:srgbClr val="FF0000"/>
                </a:solidFill>
                <a:cs typeface="Calibri"/>
              </a:rPr>
              <a:t>message</a:t>
            </a:r>
            <a:r>
              <a:rPr lang="fr-FR" b="1" dirty="0">
                <a:cs typeface="Calibri"/>
              </a:rPr>
              <a:t>  ↔  Une suite de bits  ↔ Un </a:t>
            </a:r>
            <a:r>
              <a:rPr lang="fr-FR" b="1" dirty="0">
                <a:solidFill>
                  <a:srgbClr val="FF0000"/>
                </a:solidFill>
                <a:cs typeface="Calibri"/>
              </a:rPr>
              <a:t>nombre </a:t>
            </a:r>
            <a:endParaRPr lang="fr-FR" sz="2600" dirty="0">
              <a:cs typeface="Calibri"/>
            </a:endParaRPr>
          </a:p>
          <a:p>
            <a:pPr algn="just"/>
            <a:r>
              <a:rPr lang="fr-FR" dirty="0">
                <a:cs typeface="Calibri"/>
              </a:rPr>
              <a:t>Ce nombre sera </a:t>
            </a:r>
            <a:r>
              <a:rPr lang="fr-FR" b="1" dirty="0">
                <a:cs typeface="Calibri"/>
              </a:rPr>
              <a:t>découpé</a:t>
            </a:r>
            <a:r>
              <a:rPr lang="fr-FR" dirty="0">
                <a:cs typeface="Calibri"/>
              </a:rPr>
              <a:t> en </a:t>
            </a:r>
            <a:r>
              <a:rPr lang="fr-FR" b="1" dirty="0">
                <a:cs typeface="Calibri"/>
              </a:rPr>
              <a:t>tranches</a:t>
            </a:r>
            <a:r>
              <a:rPr lang="fr-FR" dirty="0">
                <a:cs typeface="Calibri"/>
              </a:rPr>
              <a:t> d’un nombre </a:t>
            </a:r>
            <a:r>
              <a:rPr lang="fr-FR" b="1" dirty="0">
                <a:cs typeface="Calibri"/>
              </a:rPr>
              <a:t>fixe</a:t>
            </a:r>
            <a:r>
              <a:rPr lang="fr-FR" dirty="0">
                <a:cs typeface="Calibri"/>
              </a:rPr>
              <a:t> de bits. </a:t>
            </a:r>
            <a:r>
              <a:rPr lang="fr-FR" b="1" i="1" dirty="0">
                <a:cs typeface="Calibri"/>
              </a:rPr>
              <a:t>Chaque tranche sera codée</a:t>
            </a:r>
            <a:r>
              <a:rPr lang="fr-FR" dirty="0">
                <a:cs typeface="Calibri"/>
              </a:rPr>
              <a:t>.</a:t>
            </a:r>
          </a:p>
          <a:p>
            <a:pPr algn="just"/>
            <a:r>
              <a:rPr lang="fr-FR" b="1" dirty="0"/>
              <a:t>Par exemple, puisque </a:t>
            </a:r>
            <a:r>
              <a:rPr lang="fr-FR" b="1" dirty="0">
                <a:solidFill>
                  <a:srgbClr val="FF0000"/>
                </a:solidFill>
              </a:rPr>
              <a:t>1 caractère </a:t>
            </a:r>
            <a:r>
              <a:rPr lang="fr-FR" sz="3600" b="1" dirty="0">
                <a:solidFill>
                  <a:srgbClr val="FF0000"/>
                </a:solidFill>
                <a:cs typeface="Calibri"/>
              </a:rPr>
              <a:t>↔ 8 bits</a:t>
            </a:r>
            <a:r>
              <a:rPr lang="fr-FR" b="1" dirty="0"/>
              <a:t>, une tranche de 64 caractères, devient un nombre de 64 X 8 = 512 bits. 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  <a:cs typeface="Calibri"/>
              </a:rPr>
              <a:t>Le problème est donc de crypter un nombre de longueur 512 bits en numération binaire.</a:t>
            </a:r>
          </a:p>
          <a:p>
            <a:pPr algn="just"/>
            <a:endParaRPr lang="fr-FR" b="1" dirty="0"/>
          </a:p>
          <a:p>
            <a:pPr algn="just"/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008112"/>
          </a:xfrm>
        </p:spPr>
        <p:txBody>
          <a:bodyPr>
            <a:noAutofit/>
          </a:bodyPr>
          <a:lstStyle/>
          <a:p>
            <a:r>
              <a:rPr lang="fr-FR" altLang="fr-FR" sz="3200" b="1" dirty="0"/>
              <a:t>Un exemple de cryptographie symétrique </a:t>
            </a:r>
            <a:r>
              <a:rPr lang="fr-FR" sz="3200" b="1" dirty="0"/>
              <a:t>: </a:t>
            </a:r>
            <a:br>
              <a:rPr lang="fr-FR" sz="3200" b="1" dirty="0"/>
            </a:br>
            <a:r>
              <a:rPr lang="fr-FR" sz="3200" b="1" dirty="0"/>
              <a:t>DES </a:t>
            </a:r>
            <a:r>
              <a:rPr lang="fr-FR" sz="3200" dirty="0">
                <a:solidFill>
                  <a:srgbClr val="00B0F0"/>
                </a:solidFill>
              </a:rPr>
              <a:t>(</a:t>
            </a:r>
            <a:r>
              <a:rPr lang="fr-FR" sz="3200" b="1" i="1" dirty="0">
                <a:solidFill>
                  <a:srgbClr val="00B0F0"/>
                </a:solidFill>
              </a:rPr>
              <a:t>Data </a:t>
            </a:r>
            <a:r>
              <a:rPr lang="fr-FR" sz="3200" b="1" i="1" dirty="0" err="1">
                <a:solidFill>
                  <a:srgbClr val="00B0F0"/>
                </a:solidFill>
              </a:rPr>
              <a:t>Encryption</a:t>
            </a:r>
            <a:r>
              <a:rPr lang="fr-FR" sz="3200" b="1" i="1" dirty="0">
                <a:solidFill>
                  <a:srgbClr val="00B0F0"/>
                </a:solidFill>
              </a:rPr>
              <a:t> Standard</a:t>
            </a:r>
            <a:r>
              <a:rPr lang="fr-FR" sz="3200" dirty="0">
                <a:solidFill>
                  <a:srgbClr val="00B0F0"/>
                </a:solidFill>
              </a:rPr>
              <a:t>),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Autofit/>
          </a:bodyPr>
          <a:lstStyle/>
          <a:p>
            <a:pPr algn="just"/>
            <a:r>
              <a:rPr lang="fr-FR" sz="2800" dirty="0"/>
              <a:t> Jusque dans les années </a:t>
            </a:r>
            <a:r>
              <a:rPr lang="fr-FR" sz="2800" b="1" dirty="0"/>
              <a:t>1970</a:t>
            </a:r>
            <a:r>
              <a:rPr lang="fr-FR" sz="2800" dirty="0"/>
              <a:t>, seuls les </a:t>
            </a:r>
            <a:r>
              <a:rPr lang="fr-FR" sz="2800" b="1" dirty="0"/>
              <a:t>militaires</a:t>
            </a:r>
            <a:r>
              <a:rPr lang="fr-FR" sz="2800" dirty="0"/>
              <a:t> possédaient des chiffrements fiables. Devant l'émergence de </a:t>
            </a:r>
            <a:r>
              <a:rPr lang="fr-FR" sz="2800" b="1" dirty="0"/>
              <a:t>besoins</a:t>
            </a:r>
            <a:r>
              <a:rPr lang="fr-FR" sz="2800" dirty="0"/>
              <a:t> </a:t>
            </a:r>
            <a:r>
              <a:rPr lang="fr-FR" sz="2800" b="1" dirty="0"/>
              <a:t>civils</a:t>
            </a:r>
            <a:r>
              <a:rPr lang="fr-FR" sz="2800" dirty="0"/>
              <a:t>, le </a:t>
            </a:r>
            <a:r>
              <a:rPr lang="fr-FR" sz="2800" b="1" dirty="0">
                <a:solidFill>
                  <a:srgbClr val="FF0000"/>
                </a:solidFill>
              </a:rPr>
              <a:t>NBS</a:t>
            </a:r>
            <a:r>
              <a:rPr lang="fr-FR" sz="2800" dirty="0"/>
              <a:t> (</a:t>
            </a:r>
            <a:r>
              <a:rPr lang="fr-FR" sz="2800" i="1" dirty="0"/>
              <a:t>National Bureau of Standards</a:t>
            </a:r>
            <a:r>
              <a:rPr lang="fr-FR" sz="2800" dirty="0"/>
              <a:t>) lança le </a:t>
            </a:r>
            <a:r>
              <a:rPr lang="fr-FR" sz="2800" b="1" dirty="0">
                <a:solidFill>
                  <a:srgbClr val="FF0000"/>
                </a:solidFill>
              </a:rPr>
              <a:t>15 mai 1973 </a:t>
            </a:r>
            <a:r>
              <a:rPr lang="fr-FR" sz="2800" dirty="0"/>
              <a:t>un appel d'offres pour la création d'un système cryptographique.  </a:t>
            </a:r>
          </a:p>
          <a:p>
            <a:pPr algn="just"/>
            <a:r>
              <a:rPr lang="fr-FR" sz="2800" dirty="0"/>
              <a:t> Les efforts conjoints d'</a:t>
            </a:r>
            <a:r>
              <a:rPr lang="fr-FR" sz="2800" b="1" dirty="0">
                <a:solidFill>
                  <a:srgbClr val="FF0000"/>
                </a:solidFill>
              </a:rPr>
              <a:t>IBM</a:t>
            </a:r>
            <a:r>
              <a:rPr lang="fr-FR" sz="2800" dirty="0"/>
              <a:t>, qui propose </a:t>
            </a:r>
            <a:r>
              <a:rPr lang="fr-FR" sz="2800" b="1" dirty="0"/>
              <a:t>Lucifer</a:t>
            </a:r>
            <a:r>
              <a:rPr lang="fr-FR" sz="2800" dirty="0"/>
              <a:t> fin 1974, et de la </a:t>
            </a:r>
            <a:r>
              <a:rPr lang="fr-FR" sz="2800" b="1" dirty="0">
                <a:solidFill>
                  <a:srgbClr val="FF0000"/>
                </a:solidFill>
              </a:rPr>
              <a:t>NSA</a:t>
            </a:r>
            <a:r>
              <a:rPr lang="fr-FR" sz="2800" dirty="0"/>
              <a:t> (</a:t>
            </a:r>
            <a:r>
              <a:rPr lang="fr-FR" sz="2800" i="1" dirty="0"/>
              <a:t>National Security Agency</a:t>
            </a:r>
            <a:r>
              <a:rPr lang="fr-FR" sz="2800" dirty="0"/>
              <a:t>) conduisent à l'élaboration du </a:t>
            </a:r>
            <a:r>
              <a:rPr lang="fr-FR" sz="2800" b="1" dirty="0">
                <a:solidFill>
                  <a:srgbClr val="00B0F0"/>
                </a:solidFill>
              </a:rPr>
              <a:t>DES</a:t>
            </a:r>
            <a:r>
              <a:rPr lang="fr-FR" sz="2800" dirty="0">
                <a:solidFill>
                  <a:srgbClr val="00B0F0"/>
                </a:solidFill>
              </a:rPr>
              <a:t>, </a:t>
            </a:r>
            <a:r>
              <a:rPr lang="fr-FR" sz="2800" b="1" i="1" dirty="0">
                <a:solidFill>
                  <a:srgbClr val="FF0000"/>
                </a:solidFill>
              </a:rPr>
              <a:t>l'algorithme de chiffrement le plus utilisé au monde durant le dernier quart du XXème siècle. </a:t>
            </a:r>
          </a:p>
          <a:p>
            <a:pPr algn="just"/>
            <a:r>
              <a:rPr lang="fr-FR" sz="2800" b="1" i="1" dirty="0"/>
              <a:t>Le </a:t>
            </a:r>
            <a:r>
              <a:rPr lang="fr-FR" sz="2800" b="1" dirty="0">
                <a:solidFill>
                  <a:srgbClr val="FF0000"/>
                </a:solidFill>
              </a:rPr>
              <a:t>DES </a:t>
            </a:r>
            <a:r>
              <a:rPr lang="fr-FR" sz="2800" b="1" i="1" dirty="0"/>
              <a:t>fut publié comme standard par le NBS le </a:t>
            </a:r>
            <a:r>
              <a:rPr lang="fr-FR" sz="2800" b="1" i="1" dirty="0">
                <a:solidFill>
                  <a:srgbClr val="FF0000"/>
                </a:solidFill>
              </a:rPr>
              <a:t>15 janvier 1977</a:t>
            </a:r>
            <a:r>
              <a:rPr lang="fr-FR" sz="2800" b="1" i="1" dirty="0"/>
              <a:t>. Il sera utilisé pendant 20 ans 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39552" y="188640"/>
            <a:ext cx="8136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/>
              <a:t>Data </a:t>
            </a:r>
            <a:r>
              <a:rPr lang="fr-FR" sz="3200" b="1" i="1" dirty="0" err="1"/>
              <a:t>Encryption</a:t>
            </a:r>
            <a:r>
              <a:rPr lang="fr-FR" sz="3200" b="1" i="1" dirty="0"/>
              <a:t> Standard (</a:t>
            </a:r>
            <a:r>
              <a:rPr lang="fr-FR" sz="3200" b="1" dirty="0"/>
              <a:t>DES)</a:t>
            </a:r>
            <a:br>
              <a:rPr lang="fr-FR" b="1" i="1" dirty="0">
                <a:solidFill>
                  <a:srgbClr val="00B0F0"/>
                </a:solidFill>
              </a:rPr>
            </a:b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139952" y="2768735"/>
            <a:ext cx="48965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/>
              <a:t>Le codage se fait en </a:t>
            </a:r>
            <a:r>
              <a:rPr lang="fr-FR" sz="2400" b="1" dirty="0">
                <a:solidFill>
                  <a:srgbClr val="FF0000"/>
                </a:solidFill>
              </a:rPr>
              <a:t>16 itérations</a:t>
            </a:r>
            <a:r>
              <a:rPr lang="fr-FR" sz="2400" b="1" dirty="0"/>
              <a:t>. On partage le message qui résulte des itérations précédentes  en deux : partie Gauche et partie Droite. Chaque itération utilise une des sous-clés.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/>
              <a:t>M1 et M2 sont deux « moulinettes » qui transforment « violemment » les chaînes de bits.</a:t>
            </a:r>
          </a:p>
          <a:p>
            <a:pPr algn="just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79512" y="836712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i="1" dirty="0"/>
              <a:t>Un aperçu de la méthode.</a:t>
            </a:r>
          </a:p>
          <a:p>
            <a:pPr algn="just"/>
            <a:r>
              <a:rPr lang="fr-FR" sz="2400" b="1" dirty="0"/>
              <a:t>Le message initial est partagé en blocs de 64 bits. Chaque bloc va être codé en utilisant une clé. La clé est une chaîne de 64 bits, 56 bits servent à fabriquer 16 sous-clés de 48 bits. Autres bits : contrôle.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97243"/>
            <a:ext cx="3897300" cy="3906829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Un système en chasse un autre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Autofit/>
          </a:bodyPr>
          <a:lstStyle/>
          <a:p>
            <a:pPr algn="just"/>
            <a:r>
              <a:rPr lang="fr-FR" sz="2800" dirty="0"/>
              <a:t> La clé du DES comporte </a:t>
            </a:r>
            <a:r>
              <a:rPr lang="fr-FR" sz="2800" b="1" dirty="0">
                <a:solidFill>
                  <a:srgbClr val="0070C0"/>
                </a:solidFill>
              </a:rPr>
              <a:t>64</a:t>
            </a:r>
            <a:r>
              <a:rPr lang="fr-FR" sz="2800" dirty="0"/>
              <a:t> bits, mais on utilise 8 bits pour des contrôles. Avec les </a:t>
            </a:r>
            <a:r>
              <a:rPr lang="fr-FR" sz="2800" b="1" dirty="0"/>
              <a:t>56 bits </a:t>
            </a:r>
            <a:r>
              <a:rPr lang="fr-FR" sz="2800" dirty="0"/>
              <a:t>utiles qui restent, on fabrique ensuite les sous-clés pour les itérations. Il y a donc pour le système DES </a:t>
            </a:r>
            <a:r>
              <a:rPr lang="fr-FR" sz="2800" b="1" dirty="0">
                <a:solidFill>
                  <a:srgbClr val="FF0000"/>
                </a:solidFill>
              </a:rPr>
              <a:t>2</a:t>
            </a:r>
            <a:r>
              <a:rPr lang="fr-FR" sz="2800" b="1" baseline="30000" dirty="0">
                <a:solidFill>
                  <a:srgbClr val="FF0000"/>
                </a:solidFill>
              </a:rPr>
              <a:t>56</a:t>
            </a:r>
            <a:r>
              <a:rPr lang="fr-FR" sz="2800" b="1" dirty="0">
                <a:solidFill>
                  <a:srgbClr val="FF0000"/>
                </a:solidFill>
              </a:rPr>
              <a:t> clés utiles possibles</a:t>
            </a:r>
            <a:r>
              <a:rPr lang="fr-FR" sz="2800" dirty="0"/>
              <a:t>, soit environ ... </a:t>
            </a:r>
            <a:r>
              <a:rPr lang="fr-FR" sz="2800" b="1" dirty="0"/>
              <a:t>72 millions de milliards possibilités</a:t>
            </a:r>
            <a:r>
              <a:rPr lang="fr-FR" sz="2800" dirty="0"/>
              <a:t>, chiffre considérable, mais qui ne va pas résister à la </a:t>
            </a:r>
            <a:r>
              <a:rPr lang="fr-FR" sz="2800" i="1" dirty="0"/>
              <a:t>force brute</a:t>
            </a:r>
            <a:r>
              <a:rPr lang="fr-FR" sz="2800" dirty="0"/>
              <a:t>. </a:t>
            </a:r>
          </a:p>
          <a:p>
            <a:pPr algn="just"/>
            <a:r>
              <a:rPr lang="fr-FR" sz="2800" dirty="0"/>
              <a:t>Le </a:t>
            </a:r>
            <a:r>
              <a:rPr lang="fr-FR" sz="2800" b="1" dirty="0">
                <a:solidFill>
                  <a:srgbClr val="FF0000"/>
                </a:solidFill>
              </a:rPr>
              <a:t>17 juin 1997, 20 ans après, le DES est cassé en 3 semaines </a:t>
            </a:r>
            <a:r>
              <a:rPr lang="fr-FR" sz="2800" dirty="0"/>
              <a:t>par une fédération de petites machines sur Internet. Aussi, le DES va être progressivement abandonné.</a:t>
            </a:r>
          </a:p>
          <a:p>
            <a:pPr algn="just"/>
            <a:r>
              <a:rPr lang="fr-FR" sz="2800" dirty="0"/>
              <a:t>Le </a:t>
            </a:r>
            <a:r>
              <a:rPr lang="fr-FR" sz="2800" b="1" dirty="0">
                <a:solidFill>
                  <a:srgbClr val="FF0000"/>
                </a:solidFill>
              </a:rPr>
              <a:t>26 novembre 2001 </a:t>
            </a:r>
            <a:r>
              <a:rPr lang="fr-FR" sz="2800" dirty="0"/>
              <a:t>un nouveau système dit « </a:t>
            </a:r>
            <a:r>
              <a:rPr lang="fr-FR" sz="2800" b="1" dirty="0">
                <a:solidFill>
                  <a:srgbClr val="0070C0"/>
                </a:solidFill>
              </a:rPr>
              <a:t>AES</a:t>
            </a:r>
            <a:r>
              <a:rPr lang="fr-FR" sz="2800" b="1" dirty="0">
                <a:solidFill>
                  <a:srgbClr val="FF0000"/>
                </a:solidFill>
              </a:rPr>
              <a:t> </a:t>
            </a:r>
            <a:r>
              <a:rPr lang="fr-FR" sz="2800" dirty="0"/>
              <a:t>» sera officiellement adopté. </a:t>
            </a:r>
            <a:r>
              <a:rPr lang="fr-FR" sz="2800" b="1" dirty="0">
                <a:solidFill>
                  <a:srgbClr val="0070C0"/>
                </a:solidFill>
              </a:rPr>
              <a:t>AES  = </a:t>
            </a:r>
            <a:r>
              <a:rPr lang="fr-FR" sz="2800" b="1" i="1" dirty="0">
                <a:solidFill>
                  <a:srgbClr val="0070C0"/>
                </a:solidFill>
              </a:rPr>
              <a:t>Advanced </a:t>
            </a:r>
            <a:r>
              <a:rPr lang="fr-FR" sz="2800" b="1" i="1" dirty="0" err="1">
                <a:solidFill>
                  <a:srgbClr val="0070C0"/>
                </a:solidFill>
              </a:rPr>
              <a:t>Encryption</a:t>
            </a:r>
            <a:r>
              <a:rPr lang="fr-FR" sz="2800" b="1" i="1" dirty="0">
                <a:solidFill>
                  <a:srgbClr val="0070C0"/>
                </a:solidFill>
              </a:rPr>
              <a:t> Standard</a:t>
            </a:r>
            <a:r>
              <a:rPr lang="fr-FR" sz="2800" b="1" dirty="0">
                <a:solidFill>
                  <a:srgbClr val="0070C0"/>
                </a:solidFill>
              </a:rPr>
              <a:t> </a:t>
            </a:r>
            <a:r>
              <a:rPr lang="fr-FR" sz="2800" dirty="0"/>
              <a:t>(Standard de Chiffrement Avancé). Clés : </a:t>
            </a:r>
            <a:r>
              <a:rPr lang="fr-FR" sz="2800" b="1" dirty="0">
                <a:solidFill>
                  <a:srgbClr val="0070C0"/>
                </a:solidFill>
              </a:rPr>
              <a:t>128,</a:t>
            </a: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b="1" dirty="0">
                <a:solidFill>
                  <a:srgbClr val="0070C0"/>
                </a:solidFill>
              </a:rPr>
              <a:t>192, 256</a:t>
            </a:r>
            <a:r>
              <a:rPr lang="fr-FR" sz="2800" b="1" dirty="0"/>
              <a:t> </a:t>
            </a:r>
            <a:r>
              <a:rPr lang="fr-FR" sz="2800" dirty="0"/>
              <a:t>bits. </a:t>
            </a:r>
            <a:r>
              <a:rPr lang="fr-FR" sz="2800" b="1" i="1" dirty="0"/>
              <a:t>Il est toujours en vigueur</a:t>
            </a:r>
            <a:r>
              <a:rPr lang="fr-FR" sz="2800" dirty="0"/>
              <a:t>.</a:t>
            </a:r>
            <a:r>
              <a:rPr lang="fr-FR" sz="2800" b="1" i="1" dirty="0">
                <a:solidFill>
                  <a:srgbClr val="FF0000"/>
                </a:solidFill>
              </a:rPr>
              <a:t> </a:t>
            </a:r>
            <a:endParaRPr lang="fr-FR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/>
              <a:t>Chiffrement asymétrique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En </a:t>
            </a:r>
            <a:r>
              <a:rPr lang="fr-FR" b="1" dirty="0">
                <a:solidFill>
                  <a:srgbClr val="0070C0"/>
                </a:solidFill>
              </a:rPr>
              <a:t>1975-1976</a:t>
            </a:r>
            <a:r>
              <a:rPr lang="fr-FR" dirty="0"/>
              <a:t>, </a:t>
            </a:r>
            <a:r>
              <a:rPr lang="fr-FR" b="1" dirty="0" err="1"/>
              <a:t>Whitfield</a:t>
            </a:r>
            <a:r>
              <a:rPr lang="fr-FR" b="1" dirty="0"/>
              <a:t> </a:t>
            </a:r>
            <a:r>
              <a:rPr lang="fr-FR" b="1" dirty="0" err="1"/>
              <a:t>Diffie</a:t>
            </a:r>
            <a:r>
              <a:rPr lang="fr-FR" b="1" dirty="0"/>
              <a:t> et Martin </a:t>
            </a:r>
            <a:r>
              <a:rPr lang="fr-FR" b="1" dirty="0" err="1"/>
              <a:t>Hellman</a:t>
            </a:r>
            <a:r>
              <a:rPr lang="fr-FR" b="1" dirty="0"/>
              <a:t> </a:t>
            </a:r>
            <a:r>
              <a:rPr lang="fr-FR" dirty="0"/>
              <a:t>sèment la </a:t>
            </a:r>
            <a:r>
              <a:rPr lang="fr-FR" dirty="0">
                <a:solidFill>
                  <a:srgbClr val="FF0000"/>
                </a:solidFill>
              </a:rPr>
              <a:t>révolution</a:t>
            </a:r>
            <a:r>
              <a:rPr lang="fr-FR" dirty="0"/>
              <a:t> dans les milieux de la cryptographie : ils montrent comment, par des échanges publics, ils peuvent se transmettre une clé secrète ! 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Mieux, ils vont proposer l’</a:t>
            </a:r>
            <a:r>
              <a:rPr lang="fr-FR" b="1" i="1" dirty="0">
                <a:solidFill>
                  <a:srgbClr val="FF0000"/>
                </a:solidFill>
              </a:rPr>
              <a:t>idée</a:t>
            </a:r>
            <a:r>
              <a:rPr lang="fr-FR" b="1" dirty="0">
                <a:solidFill>
                  <a:srgbClr val="FF0000"/>
                </a:solidFill>
              </a:rPr>
              <a:t> d’un nouveau chiffrement, </a:t>
            </a:r>
            <a:r>
              <a:rPr lang="fr-FR" b="1" dirty="0">
                <a:solidFill>
                  <a:srgbClr val="00B0F0"/>
                </a:solidFill>
              </a:rPr>
              <a:t>dit asymétrique, il y aura 2 clés, l’une publique, l’autre privée </a:t>
            </a:r>
            <a:r>
              <a:rPr lang="fr-FR" b="1" dirty="0">
                <a:solidFill>
                  <a:srgbClr val="FF0000"/>
                </a:solidFill>
              </a:rPr>
              <a:t>; mais, ça reste à l’état d’idée !</a:t>
            </a:r>
          </a:p>
          <a:p>
            <a:pPr algn="just"/>
            <a:r>
              <a:rPr lang="fr-FR" dirty="0"/>
              <a:t>Trois chercheurs se saisiront de cette idée et la mèneront à son terme : </a:t>
            </a:r>
            <a:r>
              <a:rPr lang="fr-FR" b="1" dirty="0">
                <a:solidFill>
                  <a:srgbClr val="FF0000"/>
                </a:solidFill>
              </a:rPr>
              <a:t>Ron </a:t>
            </a:r>
            <a:r>
              <a:rPr lang="fr-FR" b="1" dirty="0" err="1">
                <a:solidFill>
                  <a:srgbClr val="0070C0"/>
                </a:solidFill>
              </a:rPr>
              <a:t>R</a:t>
            </a:r>
            <a:r>
              <a:rPr lang="fr-FR" b="1" dirty="0" err="1">
                <a:solidFill>
                  <a:srgbClr val="FF0000"/>
                </a:solidFill>
              </a:rPr>
              <a:t>ivest</a:t>
            </a:r>
            <a:r>
              <a:rPr lang="fr-FR" b="1" dirty="0">
                <a:solidFill>
                  <a:srgbClr val="FF0000"/>
                </a:solidFill>
              </a:rPr>
              <a:t>, Adi </a:t>
            </a:r>
            <a:r>
              <a:rPr lang="fr-FR" b="1" dirty="0">
                <a:solidFill>
                  <a:srgbClr val="0070C0"/>
                </a:solidFill>
              </a:rPr>
              <a:t>S</a:t>
            </a:r>
            <a:r>
              <a:rPr lang="fr-FR" b="1" dirty="0">
                <a:solidFill>
                  <a:srgbClr val="FF0000"/>
                </a:solidFill>
              </a:rPr>
              <a:t>hamir et Leonard 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b="1" dirty="0" err="1">
                <a:solidFill>
                  <a:srgbClr val="FF0000"/>
                </a:solidFill>
              </a:rPr>
              <a:t>dleman</a:t>
            </a:r>
            <a:r>
              <a:rPr lang="fr-FR" b="1" dirty="0"/>
              <a:t>. </a:t>
            </a:r>
            <a:r>
              <a:rPr lang="fr-FR" dirty="0"/>
              <a:t>Ils proposeront en 1977 le chiffrement asymétrique dit « </a:t>
            </a:r>
            <a:r>
              <a:rPr lang="fr-FR" b="1" dirty="0">
                <a:solidFill>
                  <a:srgbClr val="0070C0"/>
                </a:solidFill>
              </a:rPr>
              <a:t>RSA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/>
              <a:t>», une rupture !</a:t>
            </a:r>
            <a:endParaRPr lang="fr-FR" i="1" dirty="0"/>
          </a:p>
          <a:p>
            <a:pPr algn="just"/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036496" cy="79208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Une rupture : le chiffrement </a:t>
            </a:r>
            <a:r>
              <a:rPr lang="fr-FR" b="1" dirty="0">
                <a:solidFill>
                  <a:srgbClr val="FF0000"/>
                </a:solidFill>
              </a:rPr>
              <a:t>asymétrique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892480" cy="5877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Alice dispose de l’algorithme RSA et de </a:t>
            </a:r>
            <a:r>
              <a:rPr lang="fr-FR" b="1" dirty="0">
                <a:solidFill>
                  <a:srgbClr val="FF0000"/>
                </a:solidFill>
              </a:rPr>
              <a:t>2 clés.</a:t>
            </a:r>
            <a:r>
              <a:rPr lang="fr-FR" b="1" dirty="0"/>
              <a:t> </a:t>
            </a:r>
          </a:p>
          <a:p>
            <a:pPr marL="0" indent="0" algn="just">
              <a:buNone/>
            </a:pPr>
            <a:r>
              <a:rPr lang="fr-FR" b="1" dirty="0"/>
              <a:t>- La première clé est rendue </a:t>
            </a:r>
            <a:r>
              <a:rPr lang="fr-FR" b="1" dirty="0">
                <a:solidFill>
                  <a:srgbClr val="FF0000"/>
                </a:solidFill>
              </a:rPr>
              <a:t>publique, affichée partout</a:t>
            </a:r>
            <a:r>
              <a:rPr lang="fr-FR" b="1" dirty="0"/>
              <a:t>, elle sert à crypter les messages confidentiels que n’importe qui veut envoyer à Alice.</a:t>
            </a:r>
          </a:p>
          <a:p>
            <a:pPr algn="just">
              <a:buFontTx/>
              <a:buChar char="-"/>
            </a:pPr>
            <a:r>
              <a:rPr lang="fr-FR" b="1" dirty="0"/>
              <a:t>La deuxième clé est </a:t>
            </a:r>
            <a:r>
              <a:rPr lang="fr-FR" b="1" dirty="0">
                <a:solidFill>
                  <a:srgbClr val="FF0000"/>
                </a:solidFill>
              </a:rPr>
              <a:t>secrète</a:t>
            </a:r>
            <a:r>
              <a:rPr lang="fr-FR" b="1" dirty="0"/>
              <a:t>, elle lui sert à décrypter les messages qu’elle reçoit.</a:t>
            </a:r>
          </a:p>
          <a:p>
            <a:pPr marL="0" indent="0" algn="just">
              <a:buNone/>
            </a:pPr>
            <a:endParaRPr lang="fr-FR" b="1" dirty="0"/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b="1" dirty="0"/>
              <a:t>Pour mémoire : il y a un autre système asymétrique, utilisé surtout en authentification, c’est </a:t>
            </a:r>
            <a:r>
              <a:rPr lang="fr-FR" altLang="fr-FR" b="1" i="1" dirty="0"/>
              <a:t>le système DSA </a:t>
            </a:r>
            <a:r>
              <a:rPr lang="fr-FR" altLang="fr-FR" b="1" dirty="0"/>
              <a:t>(Digital Signature </a:t>
            </a:r>
            <a:r>
              <a:rPr lang="fr-FR" altLang="fr-FR" b="1" dirty="0" err="1"/>
              <a:t>Algorithm</a:t>
            </a:r>
            <a:r>
              <a:rPr lang="fr-FR" altLang="fr-FR" b="1" dirty="0"/>
              <a:t>)</a:t>
            </a:r>
            <a:endParaRPr lang="fr-FR" b="1" dirty="0">
              <a:solidFill>
                <a:srgbClr val="FF0000"/>
              </a:solidFill>
            </a:endParaRPr>
          </a:p>
          <a:p>
            <a:pPr algn="just"/>
            <a:endParaRPr lang="fr-FR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792088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« RSA » : un exemple de clés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08" y="1124744"/>
            <a:ext cx="8856984" cy="5949280"/>
          </a:xfrm>
        </p:spPr>
        <p:txBody>
          <a:bodyPr>
            <a:normAutofit fontScale="40000" lnSpcReduction="20000"/>
          </a:bodyPr>
          <a:lstStyle/>
          <a:p>
            <a:r>
              <a:rPr lang="fr-FR" sz="9600" b="1" dirty="0"/>
              <a:t>Un exemple « élémentaire » : </a:t>
            </a:r>
          </a:p>
          <a:p>
            <a:r>
              <a:rPr lang="fr-FR" sz="9600" i="1" dirty="0">
                <a:solidFill>
                  <a:srgbClr val="FF0000"/>
                </a:solidFill>
              </a:rPr>
              <a:t>Clé publique d’Alice </a:t>
            </a:r>
            <a:r>
              <a:rPr lang="fr-FR" sz="9600" dirty="0">
                <a:solidFill>
                  <a:srgbClr val="FF0000"/>
                </a:solidFill>
              </a:rPr>
              <a:t>: deux nombres (</a:t>
            </a:r>
            <a:r>
              <a:rPr lang="fr-FR" sz="9600" dirty="0" err="1">
                <a:solidFill>
                  <a:srgbClr val="FF0000"/>
                </a:solidFill>
              </a:rPr>
              <a:t>n,e</a:t>
            </a:r>
            <a:r>
              <a:rPr lang="fr-FR" sz="9600" dirty="0">
                <a:solidFill>
                  <a:srgbClr val="FF0000"/>
                </a:solidFill>
              </a:rPr>
              <a:t>)</a:t>
            </a:r>
            <a:r>
              <a:rPr lang="fr-FR" sz="9600" dirty="0"/>
              <a:t>,  </a:t>
            </a:r>
            <a:r>
              <a:rPr lang="fr-FR" sz="9600" b="1" i="1" dirty="0"/>
              <a:t>n = 55  </a:t>
            </a:r>
            <a:r>
              <a:rPr lang="fr-FR" sz="9600" i="1" dirty="0"/>
              <a:t>et </a:t>
            </a:r>
            <a:r>
              <a:rPr lang="fr-FR" sz="9600" b="1" i="1" dirty="0"/>
              <a:t> e = 13</a:t>
            </a:r>
            <a:r>
              <a:rPr lang="fr-FR" sz="9600" dirty="0"/>
              <a:t>. </a:t>
            </a:r>
          </a:p>
          <a:p>
            <a:pPr lvl="0"/>
            <a:r>
              <a:rPr lang="fr-FR" sz="9600" i="1" dirty="0">
                <a:solidFill>
                  <a:srgbClr val="FF0000"/>
                </a:solidFill>
              </a:rPr>
              <a:t>Clé privée d’Alice</a:t>
            </a:r>
            <a:r>
              <a:rPr lang="fr-FR" sz="9600" dirty="0">
                <a:solidFill>
                  <a:srgbClr val="FF0000"/>
                </a:solidFill>
              </a:rPr>
              <a:t> : deux nombres (</a:t>
            </a:r>
            <a:r>
              <a:rPr lang="fr-FR" sz="9600" dirty="0" err="1">
                <a:solidFill>
                  <a:srgbClr val="FF0000"/>
                </a:solidFill>
              </a:rPr>
              <a:t>n,d</a:t>
            </a:r>
            <a:r>
              <a:rPr lang="fr-FR" sz="9600" dirty="0">
                <a:solidFill>
                  <a:srgbClr val="FF0000"/>
                </a:solidFill>
              </a:rPr>
              <a:t>)</a:t>
            </a:r>
            <a:r>
              <a:rPr lang="fr-FR" sz="9600" dirty="0"/>
              <a:t>,  </a:t>
            </a:r>
            <a:r>
              <a:rPr lang="fr-FR" sz="9600" b="1" i="1" dirty="0"/>
              <a:t>n = 55  </a:t>
            </a:r>
            <a:r>
              <a:rPr lang="fr-FR" sz="9600" dirty="0"/>
              <a:t>et </a:t>
            </a:r>
            <a:r>
              <a:rPr lang="fr-FR" sz="9600" b="1" i="1" dirty="0"/>
              <a:t> d = 37</a:t>
            </a:r>
            <a:r>
              <a:rPr lang="fr-FR" sz="9600" dirty="0"/>
              <a:t>. </a:t>
            </a:r>
          </a:p>
          <a:p>
            <a:r>
              <a:rPr lang="fr-FR" sz="9600" b="1" i="1" dirty="0">
                <a:solidFill>
                  <a:srgbClr val="00B0F0"/>
                </a:solidFill>
              </a:rPr>
              <a:t>Mode opératoire</a:t>
            </a:r>
            <a:r>
              <a:rPr lang="fr-FR" sz="9600" b="1" dirty="0">
                <a:solidFill>
                  <a:srgbClr val="00B0F0"/>
                </a:solidFill>
              </a:rPr>
              <a:t> :</a:t>
            </a:r>
          </a:p>
          <a:p>
            <a:pPr lvl="0"/>
            <a:r>
              <a:rPr lang="fr-FR" sz="9600" i="1" dirty="0">
                <a:solidFill>
                  <a:srgbClr val="FF0000"/>
                </a:solidFill>
              </a:rPr>
              <a:t>Bernard </a:t>
            </a:r>
            <a:r>
              <a:rPr lang="fr-FR" sz="9600" i="1" dirty="0"/>
              <a:t>veut envoyer un message confidentiel à </a:t>
            </a:r>
            <a:r>
              <a:rPr lang="fr-FR" sz="9600" i="1" dirty="0">
                <a:solidFill>
                  <a:srgbClr val="FF0000"/>
                </a:solidFill>
              </a:rPr>
              <a:t>Alice avec la méthode RSA </a:t>
            </a:r>
            <a:r>
              <a:rPr lang="fr-FR" sz="9600" i="1" dirty="0"/>
              <a:t>: </a:t>
            </a:r>
          </a:p>
          <a:p>
            <a:pPr lvl="0"/>
            <a:r>
              <a:rPr lang="fr-FR" sz="9600" dirty="0">
                <a:solidFill>
                  <a:srgbClr val="FF0000"/>
                </a:solidFill>
              </a:rPr>
              <a:t>Il commence par transformer le message en un nombre coupé en tranches</a:t>
            </a:r>
            <a:r>
              <a:rPr lang="fr-FR" sz="9600" dirty="0"/>
              <a:t>. </a:t>
            </a:r>
            <a:r>
              <a:rPr lang="fr-FR" sz="9600" b="1" dirty="0">
                <a:solidFill>
                  <a:srgbClr val="FF0000"/>
                </a:solidFill>
              </a:rPr>
              <a:t>x</a:t>
            </a:r>
            <a:r>
              <a:rPr lang="fr-FR" sz="9600" dirty="0"/>
              <a:t> est une tranche à crypter.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Mode opératoire de « RSA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949280"/>
          </a:xfrm>
        </p:spPr>
        <p:txBody>
          <a:bodyPr>
            <a:noAutofit/>
          </a:bodyPr>
          <a:lstStyle/>
          <a:p>
            <a:r>
              <a:rPr lang="fr-FR" sz="2400" b="1" dirty="0"/>
              <a:t>Rappel des clés : </a:t>
            </a:r>
          </a:p>
          <a:p>
            <a:pPr marL="0" indent="0">
              <a:buNone/>
            </a:pPr>
            <a:r>
              <a:rPr lang="fr-FR" sz="2400" i="1" dirty="0">
                <a:solidFill>
                  <a:srgbClr val="FF0000"/>
                </a:solidFill>
              </a:rPr>
              <a:t>Clé publique d’Alice </a:t>
            </a:r>
            <a:r>
              <a:rPr lang="fr-FR" sz="2400" dirty="0">
                <a:solidFill>
                  <a:srgbClr val="FF0000"/>
                </a:solidFill>
              </a:rPr>
              <a:t>: deux nombres (</a:t>
            </a:r>
            <a:r>
              <a:rPr lang="fr-FR" sz="2400" dirty="0" err="1">
                <a:solidFill>
                  <a:srgbClr val="FF0000"/>
                </a:solidFill>
              </a:rPr>
              <a:t>n,e</a:t>
            </a:r>
            <a:r>
              <a:rPr lang="fr-FR" sz="2400" dirty="0">
                <a:solidFill>
                  <a:srgbClr val="FF0000"/>
                </a:solidFill>
              </a:rPr>
              <a:t>)</a:t>
            </a:r>
            <a:r>
              <a:rPr lang="fr-FR" sz="2400" dirty="0"/>
              <a:t>,  </a:t>
            </a:r>
            <a:r>
              <a:rPr lang="fr-FR" sz="2400" b="1" i="1" dirty="0"/>
              <a:t>n = 55  </a:t>
            </a:r>
            <a:r>
              <a:rPr lang="fr-FR" sz="2400" i="1" dirty="0"/>
              <a:t>et </a:t>
            </a:r>
            <a:r>
              <a:rPr lang="fr-FR" sz="2400" b="1" i="1" dirty="0"/>
              <a:t> e = 13</a:t>
            </a:r>
            <a:r>
              <a:rPr lang="fr-FR" sz="2400" dirty="0"/>
              <a:t>. </a:t>
            </a:r>
          </a:p>
          <a:p>
            <a:pPr marL="0" lvl="0" indent="0">
              <a:buNone/>
            </a:pPr>
            <a:r>
              <a:rPr lang="fr-FR" sz="2400" i="1" dirty="0">
                <a:solidFill>
                  <a:srgbClr val="FF0000"/>
                </a:solidFill>
              </a:rPr>
              <a:t>Clé privée d’Alice</a:t>
            </a:r>
            <a:r>
              <a:rPr lang="fr-FR" sz="2400" dirty="0">
                <a:solidFill>
                  <a:srgbClr val="FF0000"/>
                </a:solidFill>
              </a:rPr>
              <a:t> : deux nombres (</a:t>
            </a:r>
            <a:r>
              <a:rPr lang="fr-FR" sz="2400" dirty="0" err="1">
                <a:solidFill>
                  <a:srgbClr val="FF0000"/>
                </a:solidFill>
              </a:rPr>
              <a:t>n,d</a:t>
            </a:r>
            <a:r>
              <a:rPr lang="fr-FR" sz="2400" dirty="0">
                <a:solidFill>
                  <a:srgbClr val="FF0000"/>
                </a:solidFill>
              </a:rPr>
              <a:t>)</a:t>
            </a:r>
            <a:r>
              <a:rPr lang="fr-FR" sz="2400" dirty="0"/>
              <a:t>,  </a:t>
            </a:r>
            <a:r>
              <a:rPr lang="fr-FR" sz="2400" b="1" i="1" dirty="0"/>
              <a:t>n = 55  </a:t>
            </a:r>
            <a:r>
              <a:rPr lang="fr-FR" sz="2400" dirty="0"/>
              <a:t>et </a:t>
            </a:r>
            <a:r>
              <a:rPr lang="fr-FR" sz="2400" b="1" i="1" dirty="0"/>
              <a:t> d = 37</a:t>
            </a:r>
            <a:r>
              <a:rPr lang="fr-FR" sz="2400" dirty="0"/>
              <a:t>. </a:t>
            </a:r>
          </a:p>
          <a:p>
            <a:pPr lvl="0"/>
            <a:r>
              <a:rPr lang="fr-FR" sz="2400" b="1" i="1" dirty="0">
                <a:solidFill>
                  <a:srgbClr val="FF0000"/>
                </a:solidFill>
              </a:rPr>
              <a:t>Bernard</a:t>
            </a:r>
            <a:r>
              <a:rPr lang="fr-FR" sz="2400" b="1" dirty="0">
                <a:solidFill>
                  <a:srgbClr val="FF0000"/>
                </a:solidFill>
              </a:rPr>
              <a:t> utilise </a:t>
            </a:r>
            <a:r>
              <a:rPr lang="fr-FR" sz="2400" b="1" i="1" dirty="0">
                <a:solidFill>
                  <a:srgbClr val="FF0000"/>
                </a:solidFill>
              </a:rPr>
              <a:t>la clé publique d’Alice</a:t>
            </a:r>
            <a:r>
              <a:rPr lang="fr-FR" sz="2400" b="1" i="1" dirty="0"/>
              <a:t>, connue de tout le monde</a:t>
            </a:r>
            <a:r>
              <a:rPr lang="fr-FR" sz="2400" i="1" dirty="0"/>
              <a:t> </a:t>
            </a:r>
            <a:r>
              <a:rPr lang="fr-FR" sz="2400" dirty="0"/>
              <a:t>: il transforme chaque tranche x de son message en y : </a:t>
            </a:r>
            <a:r>
              <a:rPr lang="fr-FR" sz="2400" dirty="0">
                <a:solidFill>
                  <a:srgbClr val="FF0000"/>
                </a:solidFill>
              </a:rPr>
              <a:t>x</a:t>
            </a:r>
            <a:r>
              <a:rPr lang="fr-FR" sz="2400" dirty="0"/>
              <a:t>  </a:t>
            </a:r>
            <a:r>
              <a:rPr lang="fr-FR" sz="2400" dirty="0">
                <a:sym typeface="Wingdings" pitchFamily="2" charset="2"/>
              </a:rPr>
              <a:t> </a:t>
            </a:r>
            <a:r>
              <a:rPr lang="fr-FR" sz="2400" dirty="0">
                <a:solidFill>
                  <a:srgbClr val="FF0000"/>
                </a:solidFill>
              </a:rPr>
              <a:t>y</a:t>
            </a:r>
            <a:endParaRPr lang="fr-FR" sz="2400" dirty="0"/>
          </a:p>
          <a:p>
            <a:pPr>
              <a:buNone/>
            </a:pPr>
            <a:r>
              <a:rPr lang="fr-FR" sz="2400" dirty="0"/>
              <a:t>			</a:t>
            </a:r>
            <a:r>
              <a:rPr lang="fr-FR" sz="2400" b="1" dirty="0"/>
              <a:t>y = x</a:t>
            </a:r>
            <a:r>
              <a:rPr lang="fr-FR" sz="2400" b="1" baseline="30000" dirty="0"/>
              <a:t>13</a:t>
            </a:r>
            <a:r>
              <a:rPr lang="fr-FR" sz="2400" b="1" dirty="0"/>
              <a:t>  (55) </a:t>
            </a:r>
            <a:r>
              <a:rPr lang="fr-FR" sz="2400" dirty="0"/>
              <a:t>  	(</a:t>
            </a:r>
            <a:r>
              <a:rPr lang="fr-FR" sz="2400" b="1" dirty="0"/>
              <a:t>message codé, </a:t>
            </a:r>
            <a:r>
              <a:rPr lang="fr-FR" sz="2400" b="1" i="1" dirty="0">
                <a:solidFill>
                  <a:srgbClr val="FF0000"/>
                </a:solidFill>
              </a:rPr>
              <a:t>non confidentiel !</a:t>
            </a:r>
            <a:r>
              <a:rPr lang="fr-FR" sz="2400" dirty="0"/>
              <a:t>)</a:t>
            </a:r>
          </a:p>
          <a:p>
            <a:pPr>
              <a:buNone/>
            </a:pPr>
            <a:r>
              <a:rPr lang="fr-FR" sz="2400" dirty="0"/>
              <a:t>[On multiplie </a:t>
            </a:r>
            <a:r>
              <a:rPr lang="fr-FR" sz="2400" b="1" dirty="0">
                <a:solidFill>
                  <a:srgbClr val="FF0000"/>
                </a:solidFill>
              </a:rPr>
              <a:t>x</a:t>
            </a:r>
            <a:r>
              <a:rPr lang="fr-FR" sz="2400" dirty="0"/>
              <a:t> par lui-même 13 fois, on divise le résultat par 55, </a:t>
            </a:r>
            <a:r>
              <a:rPr lang="fr-FR" sz="2400" b="1" dirty="0">
                <a:solidFill>
                  <a:srgbClr val="FF0000"/>
                </a:solidFill>
              </a:rPr>
              <a:t>y</a:t>
            </a:r>
            <a:r>
              <a:rPr lang="fr-FR" sz="2400" dirty="0"/>
              <a:t> est le reste de la division entière].</a:t>
            </a:r>
          </a:p>
          <a:p>
            <a:pPr lvl="0"/>
            <a:r>
              <a:rPr lang="fr-FR" sz="2400" b="1" i="1" dirty="0">
                <a:solidFill>
                  <a:srgbClr val="FF0000"/>
                </a:solidFill>
              </a:rPr>
              <a:t>Alice</a:t>
            </a:r>
            <a:r>
              <a:rPr lang="fr-FR" sz="2400" i="1" dirty="0">
                <a:solidFill>
                  <a:srgbClr val="FF0000"/>
                </a:solidFill>
              </a:rPr>
              <a:t> </a:t>
            </a:r>
            <a:r>
              <a:rPr lang="fr-FR" sz="2400" dirty="0"/>
              <a:t>reçoit le message </a:t>
            </a:r>
            <a:r>
              <a:rPr lang="fr-FR" sz="2400" b="1" dirty="0"/>
              <a:t>y</a:t>
            </a:r>
            <a:r>
              <a:rPr lang="fr-FR" sz="2400" dirty="0"/>
              <a:t>,  </a:t>
            </a:r>
            <a:r>
              <a:rPr lang="fr-FR" sz="2400" b="1" dirty="0">
                <a:solidFill>
                  <a:srgbClr val="FF0000"/>
                </a:solidFill>
              </a:rPr>
              <a:t>elle utilise sa </a:t>
            </a:r>
            <a:r>
              <a:rPr lang="fr-FR" sz="2400" b="1" i="1" dirty="0">
                <a:solidFill>
                  <a:srgbClr val="FF0000"/>
                </a:solidFill>
              </a:rPr>
              <a:t>clé privée</a:t>
            </a:r>
            <a:r>
              <a:rPr lang="fr-FR" sz="2400" dirty="0"/>
              <a:t> : </a:t>
            </a:r>
            <a:r>
              <a:rPr lang="fr-FR" sz="2400" dirty="0">
                <a:solidFill>
                  <a:srgbClr val="FF0000"/>
                </a:solidFill>
              </a:rPr>
              <a:t>y</a:t>
            </a:r>
            <a:r>
              <a:rPr lang="fr-FR" sz="2400" dirty="0"/>
              <a:t>  </a:t>
            </a:r>
            <a:r>
              <a:rPr lang="fr-FR" sz="2400" dirty="0">
                <a:sym typeface="Wingdings" pitchFamily="2" charset="2"/>
              </a:rPr>
              <a:t> </a:t>
            </a:r>
            <a:r>
              <a:rPr lang="fr-FR" sz="2400" dirty="0">
                <a:solidFill>
                  <a:srgbClr val="FF0000"/>
                </a:solidFill>
              </a:rPr>
              <a:t>z</a:t>
            </a:r>
            <a:endParaRPr lang="fr-FR" sz="2400" dirty="0"/>
          </a:p>
          <a:p>
            <a:pPr lvl="4">
              <a:buNone/>
            </a:pPr>
            <a:r>
              <a:rPr lang="fr-FR" sz="2400" b="1" dirty="0"/>
              <a:t>z = y</a:t>
            </a:r>
            <a:r>
              <a:rPr lang="fr-FR" sz="2400" b="1" baseline="30000" dirty="0"/>
              <a:t>37</a:t>
            </a:r>
            <a:r>
              <a:rPr lang="fr-FR" sz="2400" b="1" dirty="0"/>
              <a:t>  (55)	</a:t>
            </a:r>
          </a:p>
          <a:p>
            <a:pPr>
              <a:buNone/>
            </a:pPr>
            <a:r>
              <a:rPr lang="fr-FR" sz="2400" dirty="0"/>
              <a:t>	Un </a:t>
            </a:r>
            <a:r>
              <a:rPr lang="fr-FR" sz="2400" b="1" dirty="0"/>
              <a:t>miracle</a:t>
            </a:r>
            <a:r>
              <a:rPr lang="fr-FR" sz="2400" dirty="0"/>
              <a:t>  a lieu :  </a:t>
            </a:r>
            <a:r>
              <a:rPr lang="fr-FR" sz="2400" b="1" dirty="0">
                <a:solidFill>
                  <a:srgbClr val="FF0000"/>
                </a:solidFill>
              </a:rPr>
              <a:t>x  =  z </a:t>
            </a:r>
            <a:r>
              <a:rPr lang="fr-FR" sz="2400" dirty="0">
                <a:solidFill>
                  <a:srgbClr val="FF0000"/>
                </a:solidFill>
              </a:rPr>
              <a:t>!!! </a:t>
            </a:r>
            <a:r>
              <a:rPr lang="fr-FR" sz="2400" dirty="0"/>
              <a:t>Alice a bien décodé avec sa clé privée le message initial codé avec sa clé publique. Elle seule peut le faire.</a:t>
            </a:r>
          </a:p>
        </p:txBody>
      </p:sp>
    </p:spTree>
    <p:extLst>
      <p:ext uri="{BB962C8B-B14F-4D97-AF65-F5344CB8AC3E}">
        <p14:creationId xmlns:p14="http://schemas.microsoft.com/office/powerpoint/2010/main" val="204232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28992" cy="72008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Les clés du système « RSA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21288"/>
          </a:xfrm>
        </p:spPr>
        <p:txBody>
          <a:bodyPr>
            <a:noAutofit/>
          </a:bodyPr>
          <a:lstStyle/>
          <a:p>
            <a:pPr algn="just"/>
            <a:r>
              <a:rPr lang="fr-FR" sz="2800" dirty="0"/>
              <a:t>Pour construire ses clés, Alice commence par </a:t>
            </a:r>
            <a:r>
              <a:rPr lang="fr-FR" sz="2800" b="1" dirty="0">
                <a:solidFill>
                  <a:srgbClr val="0070C0"/>
                </a:solidFill>
              </a:rPr>
              <a:t>choisir 2 nombres </a:t>
            </a:r>
            <a:r>
              <a:rPr lang="fr-FR" sz="2800" b="1" i="1" dirty="0">
                <a:solidFill>
                  <a:srgbClr val="0070C0"/>
                </a:solidFill>
              </a:rPr>
              <a:t>premiers</a:t>
            </a:r>
            <a:r>
              <a:rPr lang="fr-FR" sz="2800" b="1" dirty="0">
                <a:solidFill>
                  <a:srgbClr val="0070C0"/>
                </a:solidFill>
              </a:rPr>
              <a:t> p et q confidentiels</a:t>
            </a:r>
            <a:r>
              <a:rPr lang="fr-FR" sz="2800" dirty="0"/>
              <a:t>. On pose : </a:t>
            </a:r>
            <a:r>
              <a:rPr lang="fr-FR" sz="2800" dirty="0">
                <a:solidFill>
                  <a:srgbClr val="00B0F0"/>
                </a:solidFill>
              </a:rPr>
              <a:t>N</a:t>
            </a:r>
            <a:r>
              <a:rPr lang="fr-FR" sz="2800" dirty="0"/>
              <a:t> = </a:t>
            </a:r>
            <a:r>
              <a:rPr lang="fr-FR" sz="2800" dirty="0" err="1"/>
              <a:t>p.q</a:t>
            </a:r>
            <a:endParaRPr lang="fr-FR" sz="2800" dirty="0"/>
          </a:p>
          <a:p>
            <a:pPr algn="just"/>
            <a:r>
              <a:rPr lang="fr-FR" sz="2800" b="1" dirty="0">
                <a:solidFill>
                  <a:srgbClr val="FF0000"/>
                </a:solidFill>
              </a:rPr>
              <a:t>A partir de </a:t>
            </a:r>
            <a:r>
              <a:rPr lang="fr-FR" sz="2800" b="1" dirty="0">
                <a:solidFill>
                  <a:srgbClr val="0070C0"/>
                </a:solidFill>
              </a:rPr>
              <a:t>N, p, q</a:t>
            </a:r>
            <a:r>
              <a:rPr lang="fr-FR" sz="2800" b="1" dirty="0">
                <a:solidFill>
                  <a:srgbClr val="FF0000"/>
                </a:solidFill>
              </a:rPr>
              <a:t>, elle construit un nombre </a:t>
            </a:r>
            <a:r>
              <a:rPr lang="fr-FR" sz="2800" b="1" dirty="0">
                <a:solidFill>
                  <a:srgbClr val="0070C0"/>
                </a:solidFill>
              </a:rPr>
              <a:t>e</a:t>
            </a:r>
            <a:r>
              <a:rPr lang="fr-FR" sz="2800" b="1" dirty="0">
                <a:solidFill>
                  <a:srgbClr val="FF0000"/>
                </a:solidFill>
              </a:rPr>
              <a:t> puis un nombre </a:t>
            </a:r>
            <a:r>
              <a:rPr lang="fr-FR" sz="2800" b="1" dirty="0">
                <a:solidFill>
                  <a:srgbClr val="0070C0"/>
                </a:solidFill>
              </a:rPr>
              <a:t>d</a:t>
            </a:r>
            <a:r>
              <a:rPr lang="fr-FR" sz="2800" b="1" dirty="0">
                <a:solidFill>
                  <a:srgbClr val="FF0000"/>
                </a:solidFill>
              </a:rPr>
              <a:t> par une méthode connue. </a:t>
            </a:r>
            <a:r>
              <a:rPr lang="fr-FR" sz="2800" i="1" dirty="0"/>
              <a:t>Elle affiche </a:t>
            </a:r>
            <a:r>
              <a:rPr lang="fr-FR" sz="2800" dirty="0"/>
              <a:t>le couple </a:t>
            </a:r>
            <a:r>
              <a:rPr lang="fr-FR" sz="2800" b="1" dirty="0">
                <a:solidFill>
                  <a:srgbClr val="00B0F0"/>
                </a:solidFill>
              </a:rPr>
              <a:t>N et e</a:t>
            </a:r>
            <a:r>
              <a:rPr lang="fr-FR" sz="2800" dirty="0"/>
              <a:t>, dit </a:t>
            </a:r>
            <a:r>
              <a:rPr lang="fr-FR" sz="2800" b="1" dirty="0">
                <a:solidFill>
                  <a:srgbClr val="00B0F0"/>
                </a:solidFill>
              </a:rPr>
              <a:t>clé publique</a:t>
            </a:r>
            <a:r>
              <a:rPr lang="fr-FR" sz="2800" dirty="0"/>
              <a:t>. </a:t>
            </a:r>
            <a:r>
              <a:rPr lang="fr-FR" sz="2800" b="1" i="1" dirty="0"/>
              <a:t>Sa</a:t>
            </a:r>
            <a:r>
              <a:rPr lang="fr-FR" sz="2800" b="1" dirty="0"/>
              <a:t> clé privée </a:t>
            </a:r>
            <a:r>
              <a:rPr lang="fr-FR" sz="2800" dirty="0"/>
              <a:t>sera </a:t>
            </a:r>
            <a:r>
              <a:rPr lang="fr-FR" sz="2800" b="1" dirty="0">
                <a:solidFill>
                  <a:srgbClr val="FF0000"/>
                </a:solidFill>
              </a:rPr>
              <a:t>N et d.</a:t>
            </a:r>
            <a:endParaRPr lang="fr-FR" sz="2800" dirty="0"/>
          </a:p>
          <a:p>
            <a:pPr algn="just"/>
            <a:r>
              <a:rPr lang="fr-FR" sz="2800" b="1" i="1" dirty="0"/>
              <a:t>Question élémentaire </a:t>
            </a:r>
            <a:r>
              <a:rPr lang="fr-FR" sz="2800" dirty="0"/>
              <a:t>: N est rendu public, donc, on peut factoriser (décomposer) N en ses facteurs p et q, puis reconstruire e et d, </a:t>
            </a:r>
            <a:r>
              <a:rPr lang="fr-FR" sz="2800" b="1" dirty="0">
                <a:solidFill>
                  <a:srgbClr val="FF0000"/>
                </a:solidFill>
              </a:rPr>
              <a:t>et il n’y a plus rien de secret </a:t>
            </a:r>
            <a:r>
              <a:rPr lang="fr-FR" sz="2800" dirty="0"/>
              <a:t>!</a:t>
            </a:r>
          </a:p>
          <a:p>
            <a:pPr algn="just"/>
            <a:r>
              <a:rPr lang="fr-FR" sz="2800" b="1" dirty="0">
                <a:solidFill>
                  <a:srgbClr val="FF0000"/>
                </a:solidFill>
              </a:rPr>
              <a:t>Où est donc le « truc » qui fait que pour le moment cette méthode est réputée incassable ?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fr-FR" sz="2800" dirty="0">
                <a:sym typeface="Symbol"/>
              </a:rPr>
              <a:t> </a:t>
            </a:r>
            <a:r>
              <a:rPr lang="fr-FR" sz="2400" b="1" dirty="0">
                <a:solidFill>
                  <a:srgbClr val="FF0000"/>
                </a:solidFill>
                <a:sym typeface="Symbol"/>
              </a:rPr>
              <a:t>O</a:t>
            </a:r>
            <a:r>
              <a:rPr lang="fr-FR" sz="2400" b="1" dirty="0">
                <a:solidFill>
                  <a:srgbClr val="FF0000"/>
                </a:solidFill>
              </a:rPr>
              <a:t>n ne sait pas factoriser aujourd’hui un nombre entier produit de 2 nombres premiers </a:t>
            </a:r>
            <a:r>
              <a:rPr lang="fr-FR" sz="2400" b="1" dirty="0">
                <a:solidFill>
                  <a:srgbClr val="0070C0"/>
                </a:solidFill>
              </a:rPr>
              <a:t>très </a:t>
            </a:r>
            <a:r>
              <a:rPr lang="fr-FR" sz="2400" b="1" dirty="0" err="1">
                <a:solidFill>
                  <a:srgbClr val="0070C0"/>
                </a:solidFill>
              </a:rPr>
              <a:t>très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très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dirty="0">
                <a:solidFill>
                  <a:srgbClr val="FF0000"/>
                </a:solidFill>
              </a:rPr>
              <a:t>grands. Mais, tout est dans le «</a:t>
            </a:r>
            <a:r>
              <a:rPr lang="fr-FR" sz="2400" b="1" dirty="0">
                <a:solidFill>
                  <a:srgbClr val="0070C0"/>
                </a:solidFill>
              </a:rPr>
              <a:t>très </a:t>
            </a:r>
            <a:r>
              <a:rPr lang="fr-FR" sz="2400" b="1" dirty="0" err="1">
                <a:solidFill>
                  <a:srgbClr val="0070C0"/>
                </a:solidFill>
              </a:rPr>
              <a:t>très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très</a:t>
            </a:r>
            <a:r>
              <a:rPr lang="fr-FR" sz="2400" b="1" dirty="0">
                <a:solidFill>
                  <a:srgbClr val="FF0000"/>
                </a:solidFill>
              </a:rPr>
              <a:t> grands »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Vocabulaire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r-FR" b="1" dirty="0">
                <a:solidFill>
                  <a:srgbClr val="FF0000"/>
                </a:solidFill>
              </a:rPr>
              <a:t>Cryptographie</a:t>
            </a:r>
            <a:r>
              <a:rPr lang="fr-FR" b="1" dirty="0"/>
              <a:t>  </a:t>
            </a:r>
            <a:r>
              <a:rPr lang="fr-FR" dirty="0"/>
              <a:t>: </a:t>
            </a:r>
          </a:p>
          <a:p>
            <a:pPr marL="538163" indent="0" algn="just">
              <a:buNone/>
            </a:pPr>
            <a:r>
              <a:rPr lang="fr-FR" dirty="0"/>
              <a:t>Alice </a:t>
            </a:r>
            <a:r>
              <a:rPr lang="fr-FR" b="1" dirty="0">
                <a:solidFill>
                  <a:srgbClr val="FF0000"/>
                </a:solidFill>
              </a:rPr>
              <a:t>code, chiffre, crypte</a:t>
            </a:r>
            <a:r>
              <a:rPr lang="fr-FR" dirty="0"/>
              <a:t>… </a:t>
            </a:r>
          </a:p>
          <a:p>
            <a:pPr marL="538163" indent="0" algn="just">
              <a:buNone/>
            </a:pPr>
            <a:r>
              <a:rPr lang="fr-FR" dirty="0"/>
              <a:t>Bernard </a:t>
            </a:r>
            <a:r>
              <a:rPr lang="fr-FR" b="1" dirty="0">
                <a:solidFill>
                  <a:srgbClr val="FF0000"/>
                </a:solidFill>
              </a:rPr>
              <a:t>décode, déchiffre, décrypte.</a:t>
            </a:r>
            <a:endParaRPr lang="fr-FR" dirty="0"/>
          </a:p>
          <a:p>
            <a:pPr marL="179388" indent="0" algn="just"/>
            <a:r>
              <a:rPr lang="fr-FR" b="1" i="1" dirty="0"/>
              <a:t> Pour coder ou décoder un message, il faut disposer d’une famille d’ « </a:t>
            </a:r>
            <a:r>
              <a:rPr lang="fr-FR" b="1" i="1" dirty="0">
                <a:solidFill>
                  <a:srgbClr val="FF0000"/>
                </a:solidFill>
              </a:rPr>
              <a:t>Algorithmes</a:t>
            </a:r>
            <a:r>
              <a:rPr lang="fr-FR" b="1" i="1" dirty="0"/>
              <a:t> » (des descriptions de toutes les opérations à effectuer). </a:t>
            </a:r>
          </a:p>
          <a:p>
            <a:pPr marL="179388" indent="0" algn="just"/>
            <a:r>
              <a:rPr lang="fr-FR" b="1" i="1" dirty="0"/>
              <a:t> Une « </a:t>
            </a:r>
            <a:r>
              <a:rPr lang="fr-FR" b="1" i="1" dirty="0">
                <a:solidFill>
                  <a:srgbClr val="FF0000"/>
                </a:solidFill>
              </a:rPr>
              <a:t>Clé</a:t>
            </a:r>
            <a:r>
              <a:rPr lang="fr-FR" b="1" i="1" dirty="0"/>
              <a:t> » permet de faire fonctionner l’algorithme.</a:t>
            </a:r>
          </a:p>
          <a:p>
            <a:pPr marL="179388" indent="0" algn="just">
              <a:buNone/>
            </a:pPr>
            <a:r>
              <a:rPr lang="fr-FR" b="1" i="1" dirty="0"/>
              <a:t>Souvent, l’algorithme est public, la clé est privée.</a:t>
            </a:r>
          </a:p>
          <a:p>
            <a:pPr marL="538163" lvl="1" indent="0" algn="just">
              <a:buNone/>
            </a:pPr>
            <a:r>
              <a:rPr lang="fr-FR" dirty="0"/>
              <a:t>Une </a:t>
            </a:r>
            <a:r>
              <a:rPr lang="fr-FR" b="1" dirty="0">
                <a:solidFill>
                  <a:srgbClr val="FF0000"/>
                </a:solidFill>
              </a:rPr>
              <a:t>entente préalable</a:t>
            </a:r>
            <a:r>
              <a:rPr lang="fr-FR" dirty="0"/>
              <a:t> entre les correspondants est souvent indispensable.</a:t>
            </a:r>
            <a:endParaRPr lang="fr-FR" b="1" i="1" dirty="0"/>
          </a:p>
          <a:p>
            <a:pPr algn="just">
              <a:buNone/>
            </a:pPr>
            <a:r>
              <a:rPr lang="fr-FR" b="1" dirty="0">
                <a:solidFill>
                  <a:srgbClr val="FF0000"/>
                </a:solidFill>
              </a:rPr>
              <a:t>Cryptanalyse</a:t>
            </a:r>
            <a:r>
              <a:rPr lang="fr-FR" b="1" dirty="0"/>
              <a:t> </a:t>
            </a:r>
            <a:r>
              <a:rPr lang="fr-FR" dirty="0"/>
              <a:t>: l’attaque d’un code pour réussir son décodage sans être le destinataire du message. </a:t>
            </a:r>
            <a:r>
              <a:rPr lang="fr-FR" b="1" dirty="0"/>
              <a:t>« Casser » du code.</a:t>
            </a:r>
          </a:p>
          <a:p>
            <a:pPr algn="just">
              <a:buNone/>
            </a:pPr>
            <a:r>
              <a:rPr lang="fr-FR" b="1" dirty="0">
                <a:solidFill>
                  <a:srgbClr val="FF0000"/>
                </a:solidFill>
              </a:rPr>
              <a:t>Cryptologie</a:t>
            </a:r>
            <a:r>
              <a:rPr lang="fr-FR" b="1" dirty="0"/>
              <a:t> : cryptographie et cryptanalyse.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53494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928992" cy="79208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« RSA » : un lourd bagage mathématique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08012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sz="3500" i="1" dirty="0"/>
              <a:t>La fabrication des clés fait appel à plusieurs notions et théorèmes de la théorie des nombres </a:t>
            </a:r>
            <a:r>
              <a:rPr lang="fr-FR" dirty="0"/>
              <a:t>:11</a:t>
            </a:r>
            <a:endParaRPr lang="fr-FR" sz="35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179512" y="1988840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3200" dirty="0">
                <a:solidFill>
                  <a:srgbClr val="00B050"/>
                </a:solidFill>
              </a:rPr>
              <a:t>Détails</a:t>
            </a:r>
            <a:r>
              <a:rPr lang="fr-FR" sz="3200" dirty="0"/>
              <a:t> </a:t>
            </a:r>
            <a:r>
              <a:rPr lang="fr-FR" sz="3200" dirty="0">
                <a:solidFill>
                  <a:srgbClr val="00B050"/>
                </a:solidFill>
              </a:rPr>
              <a:t>:</a:t>
            </a:r>
            <a:r>
              <a:rPr lang="fr-FR" sz="3200" dirty="0"/>
              <a:t> </a:t>
            </a:r>
            <a:r>
              <a:rPr lang="fr-FR" sz="2400" dirty="0">
                <a:solidFill>
                  <a:srgbClr val="00B050"/>
                </a:solidFill>
                <a:hlinkClick r:id="rId3"/>
              </a:rPr>
              <a:t>https://fr.wikipedia.org/wiki/Chiffrement_RSA</a:t>
            </a:r>
            <a:endParaRPr lang="fr-FR" sz="2400" dirty="0">
              <a:solidFill>
                <a:srgbClr val="00B05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fr-FR" sz="2400" dirty="0">
              <a:solidFill>
                <a:srgbClr val="00B050"/>
              </a:solidFill>
            </a:endParaRPr>
          </a:p>
          <a:p>
            <a:pPr algn="just"/>
            <a:r>
              <a:rPr lang="fr-FR" sz="3200" i="1" dirty="0"/>
              <a:t> Ainsi vont les mathématiques : des chercheurs trouvent de nouveaux théorèmes, d’autres se demandent à quoi ils servent, et puis un beau jour, d’autres encore trouvent des applications bien concrètes. </a:t>
            </a:r>
          </a:p>
          <a:p>
            <a:pPr algn="just"/>
            <a:r>
              <a:rPr lang="fr-FR" sz="3200" b="1" i="1" dirty="0">
                <a:solidFill>
                  <a:srgbClr val="FF0000"/>
                </a:solidFill>
              </a:rPr>
              <a:t>Les mathématiciens ont du retard par rapport aux exigences de la cryptanalyse.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FB8E-3D72-4E7A-B0EC-359B0C521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b="1" dirty="0"/>
              <a:t>RSA :</a:t>
            </a:r>
            <a:r>
              <a:rPr lang="fr-FR" dirty="0"/>
              <a:t> </a:t>
            </a:r>
            <a:r>
              <a:rPr lang="fr-FR" b="1" dirty="0"/>
              <a:t>Création des clés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19C33D-CAFE-4CB4-813B-13D5F390E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fr-FR" sz="2400" dirty="0"/>
              <a:t>Choisir </a:t>
            </a:r>
            <a:r>
              <a:rPr lang="fr-FR" sz="2400" i="1" dirty="0"/>
              <a:t>p</a:t>
            </a:r>
            <a:r>
              <a:rPr lang="fr-FR" sz="2400" dirty="0"/>
              <a:t> et </a:t>
            </a:r>
            <a:r>
              <a:rPr lang="fr-FR" sz="2400" i="1" dirty="0"/>
              <a:t>q</a:t>
            </a:r>
            <a:r>
              <a:rPr lang="fr-FR" sz="2400" dirty="0"/>
              <a:t>, deux nombres premiers distincts ;</a:t>
            </a:r>
          </a:p>
          <a:p>
            <a:pPr algn="just"/>
            <a:r>
              <a:rPr lang="fr-FR" sz="2400" dirty="0"/>
              <a:t>calculer leur produit </a:t>
            </a:r>
            <a:r>
              <a:rPr lang="fr-FR" sz="2400" i="1" dirty="0"/>
              <a:t>n</a:t>
            </a:r>
            <a:r>
              <a:rPr lang="fr-FR" sz="2400" dirty="0"/>
              <a:t> = </a:t>
            </a:r>
            <a:r>
              <a:rPr lang="fr-FR" sz="2400" i="1" dirty="0" err="1"/>
              <a:t>pq</a:t>
            </a:r>
            <a:r>
              <a:rPr lang="fr-FR" sz="2400" dirty="0"/>
              <a:t>, appelé </a:t>
            </a:r>
            <a:r>
              <a:rPr lang="fr-FR" sz="2400" i="1" dirty="0"/>
              <a:t>module de chiffrement</a:t>
            </a:r>
            <a:r>
              <a:rPr lang="fr-FR" sz="2400" dirty="0"/>
              <a:t> ;</a:t>
            </a:r>
          </a:p>
          <a:p>
            <a:pPr algn="just"/>
            <a:r>
              <a:rPr lang="fr-FR" sz="2400" dirty="0"/>
              <a:t>calculer φ(</a:t>
            </a:r>
            <a:r>
              <a:rPr lang="fr-FR" sz="2400" i="1" dirty="0"/>
              <a:t>n</a:t>
            </a:r>
            <a:r>
              <a:rPr lang="fr-FR" sz="2400" dirty="0"/>
              <a:t>) = (</a:t>
            </a:r>
            <a:r>
              <a:rPr lang="fr-FR" sz="2400" i="1" dirty="0"/>
              <a:t>p</a:t>
            </a:r>
            <a:r>
              <a:rPr lang="fr-FR" sz="2400" dirty="0"/>
              <a:t> - 1)(</a:t>
            </a:r>
            <a:r>
              <a:rPr lang="fr-FR" sz="2400" i="1" dirty="0"/>
              <a:t>q</a:t>
            </a:r>
            <a:r>
              <a:rPr lang="fr-FR" sz="2400" dirty="0"/>
              <a:t> -1) (c'est la valeur de </a:t>
            </a:r>
            <a:r>
              <a:rPr lang="fr-FR" sz="2400" u="sng" dirty="0"/>
              <a:t>l'indicatrice d'Euler </a:t>
            </a:r>
            <a:r>
              <a:rPr lang="fr-FR" sz="2400" dirty="0"/>
              <a:t>en </a:t>
            </a:r>
            <a:r>
              <a:rPr lang="fr-FR" sz="2400" i="1" dirty="0"/>
              <a:t>n</a:t>
            </a:r>
            <a:r>
              <a:rPr lang="fr-FR" sz="2400" dirty="0"/>
              <a:t>) ;</a:t>
            </a:r>
          </a:p>
          <a:p>
            <a:pPr algn="just"/>
            <a:r>
              <a:rPr lang="fr-FR" sz="2400" dirty="0"/>
              <a:t>choisir un entier naturel </a:t>
            </a:r>
            <a:r>
              <a:rPr lang="fr-FR" sz="2400" i="1" dirty="0"/>
              <a:t>e</a:t>
            </a:r>
            <a:r>
              <a:rPr lang="fr-FR" sz="2400" dirty="0"/>
              <a:t> premier avec φ(</a:t>
            </a:r>
            <a:r>
              <a:rPr lang="fr-FR" sz="2400" i="1" dirty="0"/>
              <a:t>n</a:t>
            </a:r>
            <a:r>
              <a:rPr lang="fr-FR" sz="2400" dirty="0"/>
              <a:t>) et strictement inférieur à φ(</a:t>
            </a:r>
            <a:r>
              <a:rPr lang="fr-FR" sz="2400" i="1" dirty="0"/>
              <a:t>n</a:t>
            </a:r>
            <a:r>
              <a:rPr lang="fr-FR" sz="2400" dirty="0"/>
              <a:t>), appelé </a:t>
            </a:r>
            <a:r>
              <a:rPr lang="fr-FR" sz="2400" i="1" dirty="0"/>
              <a:t>exposant de chiffrement</a:t>
            </a:r>
            <a:r>
              <a:rPr lang="fr-FR" sz="2400" dirty="0"/>
              <a:t> ;</a:t>
            </a:r>
          </a:p>
          <a:p>
            <a:pPr algn="just"/>
            <a:r>
              <a:rPr lang="fr-FR" sz="2400" dirty="0"/>
              <a:t>calculer l'entier naturel </a:t>
            </a:r>
            <a:r>
              <a:rPr lang="fr-FR" sz="2400" i="1" dirty="0"/>
              <a:t>d</a:t>
            </a:r>
            <a:r>
              <a:rPr lang="fr-FR" sz="2400" dirty="0"/>
              <a:t>, inverse de </a:t>
            </a:r>
            <a:r>
              <a:rPr lang="fr-FR" sz="2400" i="1" dirty="0"/>
              <a:t>e</a:t>
            </a:r>
            <a:r>
              <a:rPr lang="fr-FR" sz="2400" dirty="0"/>
              <a:t> modulo φ(</a:t>
            </a:r>
            <a:r>
              <a:rPr lang="fr-FR" sz="2400" i="1" dirty="0"/>
              <a:t>n</a:t>
            </a:r>
            <a:r>
              <a:rPr lang="fr-FR" sz="2400" dirty="0"/>
              <a:t>), et strictement inférieur à φ(</a:t>
            </a:r>
            <a:r>
              <a:rPr lang="fr-FR" sz="2400" i="1" dirty="0"/>
              <a:t>n</a:t>
            </a:r>
            <a:r>
              <a:rPr lang="fr-FR" sz="2400" dirty="0"/>
              <a:t>), appelé </a:t>
            </a:r>
            <a:r>
              <a:rPr lang="fr-FR" sz="2400" i="1" dirty="0"/>
              <a:t>exposant de déchiffrement</a:t>
            </a:r>
            <a:r>
              <a:rPr lang="fr-FR" sz="2400" dirty="0"/>
              <a:t> ; </a:t>
            </a:r>
            <a:r>
              <a:rPr lang="fr-FR" sz="2400" i="1" dirty="0"/>
              <a:t>d</a:t>
            </a:r>
            <a:r>
              <a:rPr lang="fr-FR" sz="2400" dirty="0"/>
              <a:t> peut se calculer efficacement par </a:t>
            </a:r>
            <a:r>
              <a:rPr lang="fr-FR" sz="2400" u="sng" dirty="0"/>
              <a:t>l'algorithme d'Euclide étendu</a:t>
            </a:r>
            <a:r>
              <a:rPr lang="fr-FR" sz="2400" dirty="0"/>
              <a:t>.</a:t>
            </a:r>
          </a:p>
          <a:p>
            <a:pPr algn="just"/>
            <a:r>
              <a:rPr lang="fr-FR" sz="2400" dirty="0"/>
              <a:t>Comme </a:t>
            </a:r>
            <a:r>
              <a:rPr lang="fr-FR" sz="2400" i="1" dirty="0"/>
              <a:t>e</a:t>
            </a:r>
            <a:r>
              <a:rPr lang="fr-FR" sz="2400" dirty="0"/>
              <a:t> est premier avec φ(</a:t>
            </a:r>
            <a:r>
              <a:rPr lang="fr-FR" sz="2400" i="1" dirty="0"/>
              <a:t>n</a:t>
            </a:r>
            <a:r>
              <a:rPr lang="fr-FR" sz="2400" dirty="0"/>
              <a:t>), d'après le </a:t>
            </a:r>
            <a:r>
              <a:rPr lang="fr-FR" sz="2400" u="sng" dirty="0"/>
              <a:t>théorème de Bachet-Bézout</a:t>
            </a:r>
            <a:r>
              <a:rPr lang="fr-FR" sz="2400" dirty="0"/>
              <a:t> il existe deux entiers </a:t>
            </a:r>
            <a:r>
              <a:rPr lang="fr-FR" sz="2400" i="1" dirty="0"/>
              <a:t>d</a:t>
            </a:r>
            <a:r>
              <a:rPr lang="fr-FR" sz="2400" dirty="0"/>
              <a:t> et </a:t>
            </a:r>
            <a:r>
              <a:rPr lang="fr-FR" sz="2400" i="1" dirty="0"/>
              <a:t>k</a:t>
            </a:r>
            <a:r>
              <a:rPr lang="fr-FR" sz="2400" dirty="0"/>
              <a:t> tels que </a:t>
            </a:r>
            <a:r>
              <a:rPr lang="fr-FR" sz="2400" i="1" dirty="0" err="1"/>
              <a:t>ed</a:t>
            </a:r>
            <a:r>
              <a:rPr lang="fr-FR" sz="2400" dirty="0"/>
              <a:t> + </a:t>
            </a:r>
            <a:r>
              <a:rPr lang="fr-FR" sz="2400" i="1" dirty="0" err="1"/>
              <a:t>k</a:t>
            </a:r>
            <a:r>
              <a:rPr lang="fr-FR" sz="2400" dirty="0" err="1"/>
              <a:t>φ</a:t>
            </a:r>
            <a:r>
              <a:rPr lang="fr-FR" sz="2400" dirty="0"/>
              <a:t>(</a:t>
            </a:r>
            <a:r>
              <a:rPr lang="fr-FR" sz="2400" i="1" dirty="0"/>
              <a:t>n</a:t>
            </a:r>
            <a:r>
              <a:rPr lang="fr-FR" sz="2400" dirty="0"/>
              <a:t>) = 1, c'est-à-dire que </a:t>
            </a:r>
            <a:r>
              <a:rPr lang="fr-FR" sz="2400" i="1" dirty="0" err="1"/>
              <a:t>ed</a:t>
            </a:r>
            <a:r>
              <a:rPr lang="fr-FR" sz="2400" dirty="0"/>
              <a:t> ≡ 1 (</a:t>
            </a:r>
            <a:r>
              <a:rPr lang="fr-FR" sz="2400" u="sng" dirty="0"/>
              <a:t>mod</a:t>
            </a:r>
            <a:r>
              <a:rPr lang="fr-FR" sz="2400" dirty="0"/>
              <a:t> φ(</a:t>
            </a:r>
            <a:r>
              <a:rPr lang="fr-FR" sz="2400" i="1" dirty="0"/>
              <a:t>n</a:t>
            </a:r>
            <a:r>
              <a:rPr lang="fr-FR" sz="2400" dirty="0"/>
              <a:t>)) : </a:t>
            </a:r>
            <a:r>
              <a:rPr lang="fr-FR" sz="2400" i="1" dirty="0"/>
              <a:t>e</a:t>
            </a:r>
            <a:r>
              <a:rPr lang="fr-FR" sz="2400" dirty="0"/>
              <a:t> est bien inversible modulo φ(</a:t>
            </a:r>
            <a:r>
              <a:rPr lang="fr-FR" sz="2400" i="1" dirty="0"/>
              <a:t>n</a:t>
            </a:r>
            <a:r>
              <a:rPr lang="fr-FR" sz="2400" dirty="0"/>
              <a:t>). </a:t>
            </a:r>
          </a:p>
          <a:p>
            <a:pPr algn="just"/>
            <a:r>
              <a:rPr lang="fr-FR" sz="2400" dirty="0"/>
              <a:t>Le couple (</a:t>
            </a:r>
            <a:r>
              <a:rPr lang="fr-FR" sz="2400" i="1" dirty="0"/>
              <a:t>n</a:t>
            </a:r>
            <a:r>
              <a:rPr lang="fr-FR" sz="2400" dirty="0"/>
              <a:t>, </a:t>
            </a:r>
            <a:r>
              <a:rPr lang="fr-FR" sz="2400" i="1" dirty="0"/>
              <a:t>e</a:t>
            </a:r>
            <a:r>
              <a:rPr lang="fr-FR" sz="2400" dirty="0"/>
              <a:t>) est la </a:t>
            </a:r>
            <a:r>
              <a:rPr lang="fr-FR" sz="2400" i="1" dirty="0"/>
              <a:t>clé publique</a:t>
            </a:r>
            <a:r>
              <a:rPr lang="fr-FR" sz="2400" dirty="0"/>
              <a:t> du chiffrement, alors que sa </a:t>
            </a:r>
            <a:r>
              <a:rPr lang="fr-FR" sz="2400" i="1" dirty="0"/>
              <a:t>clé privée</a:t>
            </a:r>
            <a:r>
              <a:rPr lang="fr-FR" sz="2400" dirty="0"/>
              <a:t> est le couple (n, d).</a:t>
            </a:r>
          </a:p>
        </p:txBody>
      </p:sp>
    </p:spTree>
    <p:extLst>
      <p:ext uri="{BB962C8B-B14F-4D97-AF65-F5344CB8AC3E}">
        <p14:creationId xmlns:p14="http://schemas.microsoft.com/office/powerpoint/2010/main" val="34813742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12/12/2009 : la clé RSA-768 est « cassée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606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3300" b="1" dirty="0"/>
              <a:t>Une équipe internationale de chercheurs formés de </a:t>
            </a:r>
            <a:r>
              <a:rPr lang="fr-FR" sz="3300" b="1" dirty="0">
                <a:solidFill>
                  <a:srgbClr val="FF0000"/>
                </a:solidFill>
              </a:rPr>
              <a:t>français, suisses, japonais, hollandais et allemands </a:t>
            </a:r>
            <a:r>
              <a:rPr lang="fr-FR" sz="3300" dirty="0"/>
              <a:t>(INRIA, EPFL, CWI, NTT, Université de Bonn) </a:t>
            </a:r>
            <a:r>
              <a:rPr lang="fr-FR" sz="3300" b="1" dirty="0"/>
              <a:t>vient à bout d’une clé RSA de </a:t>
            </a:r>
            <a:r>
              <a:rPr lang="fr-FR" sz="3300" b="1" dirty="0">
                <a:solidFill>
                  <a:srgbClr val="0070C0"/>
                </a:solidFill>
              </a:rPr>
              <a:t>768</a:t>
            </a:r>
            <a:r>
              <a:rPr lang="fr-FR" sz="3300" b="1" dirty="0"/>
              <a:t> bits, soit un nombre de </a:t>
            </a:r>
            <a:r>
              <a:rPr lang="fr-FR" sz="3300" b="1" dirty="0">
                <a:solidFill>
                  <a:srgbClr val="0070C0"/>
                </a:solidFill>
              </a:rPr>
              <a:t>232</a:t>
            </a:r>
            <a:r>
              <a:rPr lang="fr-FR" sz="3300" b="1" dirty="0"/>
              <a:t> chiffres (décimaux).</a:t>
            </a:r>
          </a:p>
          <a:p>
            <a:pPr algn="just"/>
            <a:r>
              <a:rPr lang="fr-FR" sz="3300" dirty="0"/>
              <a:t>Il aura toutefois fallu pour y parvenir pas moins de </a:t>
            </a:r>
            <a:r>
              <a:rPr lang="fr-FR" sz="3300" b="1" dirty="0">
                <a:solidFill>
                  <a:srgbClr val="FF0000"/>
                </a:solidFill>
              </a:rPr>
              <a:t>2 ans et demi d'efforts</a:t>
            </a:r>
            <a:r>
              <a:rPr lang="fr-FR" sz="3300" b="1" dirty="0"/>
              <a:t>.</a:t>
            </a:r>
          </a:p>
          <a:p>
            <a:pPr algn="just"/>
            <a:r>
              <a:rPr lang="fr-FR" sz="3300" dirty="0"/>
              <a:t>Cet exploit a demandé une puissance de </a:t>
            </a:r>
            <a:r>
              <a:rPr lang="fr-FR" sz="3300" b="1" dirty="0">
                <a:solidFill>
                  <a:srgbClr val="FF0000"/>
                </a:solidFill>
              </a:rPr>
              <a:t>calcul équivalente à l’exploitation de 425 PC quadri-cœurs pendant un an</a:t>
            </a:r>
            <a:r>
              <a:rPr lang="fr-FR" sz="3300" dirty="0"/>
              <a:t> (PC avec 4 unités de calculs qui fonctionnent en parallèle). </a:t>
            </a:r>
          </a:p>
          <a:p>
            <a:pPr algn="just"/>
            <a:r>
              <a:rPr lang="fr-FR" sz="3300" dirty="0"/>
              <a:t>En </a:t>
            </a:r>
            <a:r>
              <a:rPr lang="fr-FR" sz="3300" b="1" dirty="0">
                <a:solidFill>
                  <a:srgbClr val="FF0000"/>
                </a:solidFill>
              </a:rPr>
              <a:t>2014</a:t>
            </a:r>
            <a:r>
              <a:rPr lang="fr-FR" sz="3300" dirty="0"/>
              <a:t>, la longueur des clés se situe entre </a:t>
            </a:r>
            <a:r>
              <a:rPr lang="fr-FR" sz="3300" b="1" dirty="0">
                <a:solidFill>
                  <a:srgbClr val="FF0000"/>
                </a:solidFill>
              </a:rPr>
              <a:t>1 024 et 2 048</a:t>
            </a:r>
            <a:r>
              <a:rPr lang="fr-FR" sz="3300" dirty="0"/>
              <a:t> bits. Ensuite, on passera à 4 096 bits. </a:t>
            </a:r>
            <a:br>
              <a:rPr lang="fr-FR" dirty="0"/>
            </a:br>
            <a:endParaRPr lang="fr-FR" dirty="0"/>
          </a:p>
          <a:p>
            <a:pPr algn="just"/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La factorisation d’un nombre de 768 bits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sz="3600" b="1" dirty="0">
                <a:solidFill>
                  <a:srgbClr val="FF0000"/>
                </a:solidFill>
              </a:rPr>
              <a:t>Un nombre de </a:t>
            </a:r>
            <a:r>
              <a:rPr lang="fr-FR" sz="3600" b="1" dirty="0">
                <a:solidFill>
                  <a:srgbClr val="00B0F0"/>
                </a:solidFill>
              </a:rPr>
              <a:t>768 bits </a:t>
            </a:r>
            <a:r>
              <a:rPr lang="fr-FR" sz="3600" b="1" dirty="0"/>
              <a:t>(ou 232 digits) </a:t>
            </a:r>
            <a:r>
              <a:rPr lang="fr-FR" sz="3600" b="1" dirty="0">
                <a:solidFill>
                  <a:srgbClr val="FF0000"/>
                </a:solidFill>
              </a:rPr>
              <a:t>décomposé en ses deux facteurs premiers </a:t>
            </a:r>
            <a:r>
              <a:rPr lang="fr-FR" sz="3600" dirty="0"/>
              <a:t>: </a:t>
            </a:r>
            <a:r>
              <a:rPr lang="fr-FR" sz="3600" b="1" dirty="0"/>
              <a:t>n=</a:t>
            </a:r>
            <a:r>
              <a:rPr lang="fr-FR" sz="3600" b="1" dirty="0" err="1"/>
              <a:t>p.q</a:t>
            </a:r>
            <a:endParaRPr lang="fr-FR" sz="3600" b="1" dirty="0"/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r>
              <a:rPr lang="fr-FR" sz="3600" b="1" dirty="0">
                <a:solidFill>
                  <a:srgbClr val="FF0000"/>
                </a:solidFill>
              </a:rPr>
              <a:t>n=</a:t>
            </a:r>
            <a:r>
              <a:rPr lang="fr-FR" sz="3600" dirty="0"/>
              <a:t>1230186684530117755130494958384962720772853569595334792197322452151726400507263657518745202199786469389956474942774063845925192557326303453731548268507917026122142913461670429214311602221240479274737794080665351419597459856902143413</a:t>
            </a:r>
          </a:p>
          <a:p>
            <a:pPr>
              <a:buNone/>
            </a:pPr>
            <a:endParaRPr lang="fr-FR" sz="36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b="1" dirty="0">
                <a:solidFill>
                  <a:srgbClr val="FF0000"/>
                </a:solidFill>
              </a:rPr>
              <a:t>p=</a:t>
            </a:r>
            <a:r>
              <a:rPr lang="fr-FR" sz="3600" dirty="0"/>
              <a:t>3347807169895689878604416984821269081770479498371376856891</a:t>
            </a:r>
          </a:p>
          <a:p>
            <a:pPr>
              <a:buNone/>
            </a:pPr>
            <a:r>
              <a:rPr lang="fr-FR" sz="3600" dirty="0"/>
              <a:t>2431388982883793878002287614711652531743087737814467999489</a:t>
            </a:r>
          </a:p>
          <a:p>
            <a:pPr>
              <a:buNone/>
            </a:pPr>
            <a:endParaRPr lang="fr-FR" sz="3600" dirty="0"/>
          </a:p>
          <a:p>
            <a:pPr>
              <a:buNone/>
            </a:pPr>
            <a:r>
              <a:rPr lang="fr-FR" sz="3600" b="1" dirty="0">
                <a:solidFill>
                  <a:srgbClr val="FF0000"/>
                </a:solidFill>
              </a:rPr>
              <a:t>q=</a:t>
            </a:r>
            <a:r>
              <a:rPr lang="fr-FR" sz="3600" dirty="0"/>
              <a:t>3674604366679959042824463379962795263227915816434308764267</a:t>
            </a:r>
          </a:p>
          <a:p>
            <a:pPr>
              <a:buNone/>
            </a:pPr>
            <a:r>
              <a:rPr lang="fr-FR" sz="3600" dirty="0"/>
              <a:t>6032283815739666511279233373417143396810270092798736308917</a:t>
            </a:r>
          </a:p>
          <a:p>
            <a:pPr>
              <a:buNone/>
            </a:pPr>
            <a:endParaRPr lang="fr-FR" sz="3600" b="1" dirty="0"/>
          </a:p>
          <a:p>
            <a:pPr>
              <a:buNone/>
            </a:pPr>
            <a:r>
              <a:rPr lang="fr-FR" sz="3600" b="1" dirty="0">
                <a:solidFill>
                  <a:srgbClr val="FF0000"/>
                </a:solidFill>
              </a:rPr>
              <a:t>Comparaison</a:t>
            </a:r>
            <a:r>
              <a:rPr lang="fr-FR" sz="3600" b="1" dirty="0"/>
              <a:t> : </a:t>
            </a:r>
          </a:p>
          <a:p>
            <a:pPr>
              <a:buNone/>
            </a:pPr>
            <a:r>
              <a:rPr lang="fr-FR" sz="3600" b="1" dirty="0"/>
              <a:t>L’ordre de grandeur pour faire le produit </a:t>
            </a:r>
            <a:r>
              <a:rPr lang="fr-FR" sz="3600" b="1" dirty="0" err="1">
                <a:solidFill>
                  <a:srgbClr val="FF0000"/>
                </a:solidFill>
              </a:rPr>
              <a:t>p.q</a:t>
            </a:r>
            <a:r>
              <a:rPr lang="fr-FR" sz="3600" b="1" dirty="0"/>
              <a:t> sur un PC est, disons, de </a:t>
            </a:r>
            <a:r>
              <a:rPr lang="fr-FR" sz="3600" b="1" dirty="0">
                <a:solidFill>
                  <a:srgbClr val="FF0000"/>
                </a:solidFill>
              </a:rPr>
              <a:t>1 seconde</a:t>
            </a:r>
            <a:r>
              <a:rPr lang="fr-FR" sz="3600" b="1" dirty="0"/>
              <a:t>. </a:t>
            </a:r>
          </a:p>
          <a:p>
            <a:pPr marL="0" indent="0">
              <a:buNone/>
            </a:pPr>
            <a:r>
              <a:rPr lang="fr-FR" sz="3600" b="1" dirty="0"/>
              <a:t>Alors que pour faire l’inverse, </a:t>
            </a:r>
            <a:r>
              <a:rPr lang="fr-FR" sz="3600" b="1" dirty="0">
                <a:solidFill>
                  <a:srgbClr val="FF0000"/>
                </a:solidFill>
              </a:rPr>
              <a:t>retrouver p et q à partir de n</a:t>
            </a:r>
            <a:r>
              <a:rPr lang="fr-FR" sz="3600" b="1" dirty="0"/>
              <a:t>, il a fallu </a:t>
            </a:r>
            <a:r>
              <a:rPr lang="fr-FR" sz="3600" b="1" dirty="0">
                <a:solidFill>
                  <a:srgbClr val="FF0000"/>
                </a:solidFill>
              </a:rPr>
              <a:t>425 PC </a:t>
            </a:r>
            <a:r>
              <a:rPr lang="fr-FR" sz="3600" b="1" dirty="0"/>
              <a:t>très puissants (4 cœurs) pendant </a:t>
            </a:r>
            <a:r>
              <a:rPr lang="fr-FR" sz="3600" b="1" dirty="0">
                <a:solidFill>
                  <a:srgbClr val="FF0000"/>
                </a:solidFill>
              </a:rPr>
              <a:t>1 an</a:t>
            </a:r>
            <a:r>
              <a:rPr lang="fr-FR" sz="3600" b="1" dirty="0"/>
              <a:t>.</a:t>
            </a:r>
          </a:p>
          <a:p>
            <a:pPr>
              <a:buNone/>
            </a:pPr>
            <a:r>
              <a:rPr lang="fr-FR" sz="3600" b="1" dirty="0"/>
              <a:t>Les 2 opérations (produit et factorisation) sont loin d’être symétriques !</a:t>
            </a:r>
          </a:p>
          <a:p>
            <a:pPr>
              <a:buNone/>
            </a:pPr>
            <a:r>
              <a:rPr lang="fr-FR" sz="2100" b="1" dirty="0">
                <a:hlinkClick r:id="rId2"/>
              </a:rPr>
              <a:t>http://villemin.gerard.free.fr/Crypto/QteBit.htm</a:t>
            </a: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fr-FR" b="1" dirty="0"/>
              <a:t>Recherche et secret militaire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544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i="1" dirty="0"/>
              <a:t>Le secret militaire condamne les chercheurs… au secret… et à la perte de paternité, de brevet !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Clé publique, clé privée </a:t>
            </a:r>
            <a:r>
              <a:rPr lang="fr-FR" dirty="0"/>
              <a:t>: Nous avons parlé des travaux de </a:t>
            </a:r>
            <a:r>
              <a:rPr lang="fr-FR" i="1" dirty="0" err="1"/>
              <a:t>Whitfield</a:t>
            </a:r>
            <a:r>
              <a:rPr lang="fr-FR" i="1" dirty="0"/>
              <a:t> </a:t>
            </a:r>
            <a:r>
              <a:rPr lang="fr-FR" i="1" dirty="0" err="1"/>
              <a:t>Diffie</a:t>
            </a:r>
            <a:r>
              <a:rPr lang="fr-FR" i="1" dirty="0"/>
              <a:t> et Martin </a:t>
            </a:r>
            <a:r>
              <a:rPr lang="fr-FR" i="1" dirty="0" err="1"/>
              <a:t>Hellman</a:t>
            </a:r>
            <a:r>
              <a:rPr lang="fr-FR" i="1" dirty="0"/>
              <a:t> puis ceux de Ron </a:t>
            </a:r>
            <a:r>
              <a:rPr lang="fr-FR" i="1" u="sng" dirty="0" err="1"/>
              <a:t>R</a:t>
            </a:r>
            <a:r>
              <a:rPr lang="fr-FR" i="1" dirty="0" err="1"/>
              <a:t>ivest</a:t>
            </a:r>
            <a:r>
              <a:rPr lang="fr-FR" i="1" dirty="0"/>
              <a:t>, Adi </a:t>
            </a:r>
            <a:r>
              <a:rPr lang="fr-FR" i="1" u="sng" dirty="0"/>
              <a:t>S</a:t>
            </a:r>
            <a:r>
              <a:rPr lang="fr-FR" i="1" dirty="0"/>
              <a:t>hamir et Len </a:t>
            </a:r>
            <a:r>
              <a:rPr lang="fr-FR" i="1" u="sng" dirty="0" err="1"/>
              <a:t>A</a:t>
            </a:r>
            <a:r>
              <a:rPr lang="fr-FR" i="1" dirty="0" err="1"/>
              <a:t>dleman</a:t>
            </a:r>
            <a:r>
              <a:rPr lang="fr-FR" dirty="0"/>
              <a:t>. En réalité, </a:t>
            </a:r>
            <a:r>
              <a:rPr lang="fr-FR" b="1" dirty="0">
                <a:solidFill>
                  <a:srgbClr val="FF0000"/>
                </a:solidFill>
              </a:rPr>
              <a:t>James Ellis, Clifford </a:t>
            </a:r>
            <a:r>
              <a:rPr lang="fr-FR" b="1" dirty="0" err="1">
                <a:solidFill>
                  <a:srgbClr val="FF0000"/>
                </a:solidFill>
              </a:rPr>
              <a:t>Cocks</a:t>
            </a:r>
            <a:r>
              <a:rPr lang="fr-FR" b="1" dirty="0">
                <a:solidFill>
                  <a:srgbClr val="FF0000"/>
                </a:solidFill>
              </a:rPr>
              <a:t> et Malcom Williamson </a:t>
            </a:r>
            <a:r>
              <a:rPr lang="fr-FR" dirty="0"/>
              <a:t>avaient fait les mêmes découvertes </a:t>
            </a:r>
            <a:r>
              <a:rPr lang="fr-FR" b="1" dirty="0"/>
              <a:t>4 ans plus tôt</a:t>
            </a:r>
            <a:r>
              <a:rPr lang="fr-FR" dirty="0"/>
              <a:t>. Ils ne purent les rendre publiques puisqu’ils étaient tenus au secret au  </a:t>
            </a:r>
            <a:r>
              <a:rPr lang="fr-FR" b="1" dirty="0" err="1"/>
              <a:t>Government</a:t>
            </a:r>
            <a:r>
              <a:rPr lang="fr-FR" b="1" dirty="0"/>
              <a:t> Communications </a:t>
            </a:r>
            <a:r>
              <a:rPr lang="fr-FR" b="1" dirty="0" err="1"/>
              <a:t>Headquarters</a:t>
            </a:r>
            <a:r>
              <a:rPr lang="fr-FR" b="1" dirty="0"/>
              <a:t> </a:t>
            </a:r>
            <a:r>
              <a:rPr lang="fr-FR" dirty="0"/>
              <a:t>(GCHQ).</a:t>
            </a:r>
          </a:p>
          <a:p>
            <a:pPr algn="just"/>
            <a:r>
              <a:rPr lang="fr-FR" dirty="0"/>
              <a:t>En 1945, l’</a:t>
            </a:r>
            <a:r>
              <a:rPr lang="fr-FR" b="1" i="1" dirty="0"/>
              <a:t>ENIAC</a:t>
            </a:r>
            <a:r>
              <a:rPr lang="fr-FR" dirty="0"/>
              <a:t> est considéré comme le 1</a:t>
            </a:r>
            <a:r>
              <a:rPr lang="fr-FR" baseline="30000" dirty="0"/>
              <a:t>er</a:t>
            </a:r>
            <a:r>
              <a:rPr lang="fr-FR" dirty="0"/>
              <a:t> ordinateur du monde. En réalité, ce fut, « </a:t>
            </a:r>
            <a:r>
              <a:rPr lang="fr-FR" b="1" dirty="0" err="1">
                <a:solidFill>
                  <a:srgbClr val="FF0000"/>
                </a:solidFill>
              </a:rPr>
              <a:t>Colossus</a:t>
            </a:r>
            <a:r>
              <a:rPr lang="fr-FR" dirty="0"/>
              <a:t> » créé en </a:t>
            </a:r>
            <a:r>
              <a:rPr lang="fr-FR" b="1" dirty="0"/>
              <a:t>1943</a:t>
            </a:r>
            <a:r>
              <a:rPr lang="fr-FR" dirty="0"/>
              <a:t> à </a:t>
            </a:r>
            <a:r>
              <a:rPr lang="fr-FR" dirty="0" err="1"/>
              <a:t>Bletchley</a:t>
            </a:r>
            <a:r>
              <a:rPr lang="fr-FR" dirty="0"/>
              <a:t> Park pour décoder le « </a:t>
            </a:r>
            <a:r>
              <a:rPr lang="fr-FR" i="1" dirty="0"/>
              <a:t>chiffre de Lorenz</a:t>
            </a:r>
            <a:r>
              <a:rPr lang="fr-FR" dirty="0"/>
              <a:t> » (Hitler </a:t>
            </a:r>
            <a:r>
              <a:rPr lang="fr-FR" dirty="0">
                <a:latin typeface="Calibri"/>
                <a:cs typeface="Calibri"/>
              </a:rPr>
              <a:t>↔ </a:t>
            </a:r>
            <a:r>
              <a:rPr lang="fr-FR" dirty="0" err="1">
                <a:latin typeface="Calibri"/>
                <a:cs typeface="Calibri"/>
              </a:rPr>
              <a:t>Etat-Major</a:t>
            </a:r>
            <a:r>
              <a:rPr lang="fr-FR" dirty="0">
                <a:latin typeface="Calibri"/>
                <a:cs typeface="Calibri"/>
              </a:rPr>
              <a:t>)</a:t>
            </a:r>
            <a:r>
              <a:rPr lang="fr-FR" dirty="0"/>
              <a:t>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997152"/>
          </a:xfrm>
        </p:spPr>
        <p:txBody>
          <a:bodyPr>
            <a:normAutofit fontScale="92500"/>
          </a:bodyPr>
          <a:lstStyle/>
          <a:p>
            <a:pPr algn="just"/>
            <a:r>
              <a:rPr lang="fr-FR" b="1" dirty="0"/>
              <a:t>La cryptologie a été de tous les temps une arme redoutable de guerre.</a:t>
            </a:r>
          </a:p>
          <a:p>
            <a:pPr algn="just"/>
            <a:r>
              <a:rPr lang="fr-FR" b="1" dirty="0"/>
              <a:t>Elle permet de rendre confidentielles des communications. </a:t>
            </a:r>
          </a:p>
          <a:p>
            <a:pPr algn="just"/>
            <a:r>
              <a:rPr lang="fr-FR" b="1" dirty="0"/>
              <a:t>Elle est nécessaire aux états. Mais, elle s’est mise au service des entreprises, des hommes politiques, des citoyens… des groupes maffieux, des </a:t>
            </a:r>
            <a:r>
              <a:rPr lang="fr-FR" b="1" i="1" dirty="0"/>
              <a:t>terroristes</a:t>
            </a:r>
            <a:r>
              <a:rPr lang="fr-FR" b="1" dirty="0"/>
              <a:t>...</a:t>
            </a:r>
          </a:p>
          <a:p>
            <a:pPr algn="just"/>
            <a:r>
              <a:rPr lang="fr-FR" b="1" dirty="0"/>
              <a:t>Les communications cryptées sur des smartphones se développent énormément actuellement (</a:t>
            </a:r>
            <a:r>
              <a:rPr lang="fr-FR" b="1" dirty="0" err="1"/>
              <a:t>Telegram</a:t>
            </a:r>
            <a:r>
              <a:rPr lang="fr-FR" b="1" dirty="0"/>
              <a:t>, WhatsApp, Messenger …).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1E4F64-02FE-4CA1-AE3A-B81BFD45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56774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Des </a:t>
            </a:r>
            <a:r>
              <a:rPr lang="fr-FR" b="1" dirty="0">
                <a:solidFill>
                  <a:srgbClr val="FF0000"/>
                </a:solidFill>
              </a:rPr>
              <a:t>algorithmes</a:t>
            </a:r>
            <a:r>
              <a:rPr lang="fr-FR" b="1" dirty="0"/>
              <a:t> pour tous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6F4FE9-BD2E-4CC9-B495-3D7193FA8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07" y="908720"/>
            <a:ext cx="8822184" cy="5949280"/>
          </a:xfrm>
        </p:spPr>
        <p:txBody>
          <a:bodyPr>
            <a:noAutofit/>
          </a:bodyPr>
          <a:lstStyle/>
          <a:p>
            <a:pPr algn="just"/>
            <a:r>
              <a:rPr lang="fr-FR" sz="2400" dirty="0"/>
              <a:t>Au début, l’homme a disposé des seuls nombres « naturels » : les entiers 1, 2, 3… </a:t>
            </a:r>
          </a:p>
          <a:p>
            <a:pPr algn="just"/>
            <a:r>
              <a:rPr lang="fr-FR" sz="2400" dirty="0"/>
              <a:t>Puis </a:t>
            </a:r>
            <a:r>
              <a:rPr lang="fr-FR" sz="2400" b="1" dirty="0" err="1">
                <a:solidFill>
                  <a:srgbClr val="FF0000"/>
                </a:solidFill>
              </a:rPr>
              <a:t>Bramagupta</a:t>
            </a:r>
            <a:r>
              <a:rPr lang="fr-FR" sz="2400" dirty="0"/>
              <a:t> et quelques autres indiens inventèrent le zéro, chiffre et nombre, une quantité comme une autre (</a:t>
            </a:r>
            <a:r>
              <a:rPr lang="fr-FR" sz="2400" b="1" dirty="0">
                <a:solidFill>
                  <a:srgbClr val="FF0000"/>
                </a:solidFill>
              </a:rPr>
              <a:t>628 </a:t>
            </a:r>
            <a:r>
              <a:rPr lang="fr-FR" sz="2400" dirty="0"/>
              <a:t>après JC). </a:t>
            </a:r>
          </a:p>
          <a:p>
            <a:pPr algn="just"/>
            <a:r>
              <a:rPr lang="fr-FR" sz="2400" dirty="0"/>
              <a:t>Les musulmans arrivés au bord de </a:t>
            </a:r>
            <a:r>
              <a:rPr lang="fr-FR" sz="2400" b="1" dirty="0"/>
              <a:t>l’Indus</a:t>
            </a:r>
            <a:r>
              <a:rPr lang="fr-FR" sz="2400" dirty="0"/>
              <a:t> (et à </a:t>
            </a:r>
            <a:r>
              <a:rPr lang="fr-FR" sz="2400" b="1" dirty="0"/>
              <a:t>Gibraltar</a:t>
            </a:r>
            <a:r>
              <a:rPr lang="fr-FR" sz="2400" dirty="0"/>
              <a:t>) en 711 vont envahir l’Inde et s’emparer du livre de </a:t>
            </a:r>
            <a:r>
              <a:rPr lang="fr-FR" sz="2400" dirty="0" err="1"/>
              <a:t>Bramagupta</a:t>
            </a:r>
            <a:r>
              <a:rPr lang="fr-FR" sz="2400" dirty="0"/>
              <a:t>. Cet ouvrage ira à la Maison de la Sagesse de Bagdad (</a:t>
            </a:r>
            <a:r>
              <a:rPr lang="fr-FR" sz="2400" b="1" i="1" dirty="0" err="1"/>
              <a:t>bayt</a:t>
            </a:r>
            <a:r>
              <a:rPr lang="fr-FR" sz="2400" b="1" i="1" dirty="0"/>
              <a:t> al-hikma</a:t>
            </a:r>
            <a:r>
              <a:rPr lang="fr-FR" sz="2400" i="1" dirty="0"/>
              <a:t>) où il sera traduit en arabe. </a:t>
            </a:r>
          </a:p>
          <a:p>
            <a:pPr marL="0" indent="0" algn="just">
              <a:buNone/>
            </a:pPr>
            <a:endParaRPr lang="fr-FR" sz="2400" i="1" dirty="0"/>
          </a:p>
          <a:p>
            <a:pPr algn="just"/>
            <a:r>
              <a:rPr lang="fr-FR" sz="2400" b="1" dirty="0">
                <a:solidFill>
                  <a:srgbClr val="FF0000"/>
                </a:solidFill>
              </a:rPr>
              <a:t>Al-Khwarizmi</a:t>
            </a:r>
            <a:r>
              <a:rPr lang="fr-FR" sz="2400" dirty="0"/>
              <a:t> (780-850) va se saisir du zéro, il </a:t>
            </a:r>
            <a:r>
              <a:rPr lang="fr-FR" sz="2400" b="1" dirty="0">
                <a:solidFill>
                  <a:srgbClr val="FF0000"/>
                </a:solidFill>
              </a:rPr>
              <a:t>invente l’algèbre </a:t>
            </a:r>
            <a:r>
              <a:rPr lang="fr-FR" sz="2400" dirty="0"/>
              <a:t>et publie un immense livre : </a:t>
            </a:r>
            <a:r>
              <a:rPr lang="fr-FR" sz="2400" b="1" i="1" dirty="0"/>
              <a:t>Abrégé du calcul par la restauration et la comparaison. </a:t>
            </a:r>
            <a:r>
              <a:rPr lang="fr-FR" sz="2400" dirty="0"/>
              <a:t>On va pouvoir parler d’équations, et elles seront nombreuses ! </a:t>
            </a:r>
            <a:r>
              <a:rPr lang="fr-FR" sz="2400" i="1" dirty="0"/>
              <a:t>Abû </a:t>
            </a:r>
            <a:r>
              <a:rPr lang="fr-FR" sz="2400" i="1" dirty="0" err="1"/>
              <a:t>Ja`far</a:t>
            </a:r>
            <a:r>
              <a:rPr lang="fr-FR" sz="2400" i="1" dirty="0"/>
              <a:t> Muhammad ben </a:t>
            </a:r>
            <a:r>
              <a:rPr lang="fr-FR" sz="2400" i="1" dirty="0" err="1"/>
              <a:t>Mûsâ</a:t>
            </a:r>
            <a:r>
              <a:rPr lang="fr-FR" sz="2400" i="1" dirty="0"/>
              <a:t> </a:t>
            </a:r>
            <a:r>
              <a:rPr lang="fr-FR" sz="2400" b="1" dirty="0"/>
              <a:t>al-</a:t>
            </a:r>
            <a:r>
              <a:rPr lang="fr-FR" sz="2400" b="1" dirty="0" err="1"/>
              <a:t>Khawârizmî</a:t>
            </a:r>
            <a:r>
              <a:rPr lang="fr-FR" sz="2400" dirty="0"/>
              <a:t> passa la plus grande partie de sa vie à Bagdad, sous le patronage du calife </a:t>
            </a:r>
            <a:r>
              <a:rPr lang="fr-FR" sz="2400" b="1" dirty="0"/>
              <a:t>Al-</a:t>
            </a:r>
            <a:r>
              <a:rPr lang="fr-FR" sz="2400" b="1" dirty="0" err="1"/>
              <a:t>Ma'mûn</a:t>
            </a:r>
            <a:r>
              <a:rPr lang="fr-F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91691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i="1" dirty="0"/>
              <a:t>Un livre incontournable :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Simon SINGH</a:t>
            </a:r>
            <a:r>
              <a:rPr lang="fr-FR" dirty="0"/>
              <a:t>, Histoire des codes secrets, JC LATTES, Le Livre de Poche, 1999, 6.95 €.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Internet : bien sûr </a:t>
            </a:r>
            <a:r>
              <a:rPr lang="fr-FR" b="1" dirty="0" err="1"/>
              <a:t>Wikipedia</a:t>
            </a:r>
            <a:r>
              <a:rPr lang="fr-FR" dirty="0"/>
              <a:t>…</a:t>
            </a:r>
          </a:p>
          <a:p>
            <a:pPr marL="0" indent="0">
              <a:buNone/>
            </a:pPr>
            <a:r>
              <a:rPr lang="fr-FR" dirty="0"/>
              <a:t>Puis, des sites très complets :</a:t>
            </a:r>
          </a:p>
          <a:p>
            <a:pPr marL="0" indent="0">
              <a:buNone/>
            </a:pPr>
            <a:r>
              <a:rPr lang="fr-FR" sz="1900" b="1" dirty="0">
                <a:hlinkClick r:id="rId2"/>
              </a:rPr>
              <a:t>http://www.apprendre-en-ligne.net/crypto/menu/index.html</a:t>
            </a:r>
            <a:endParaRPr lang="fr-FR" sz="1900" b="1" dirty="0"/>
          </a:p>
          <a:p>
            <a:pPr marL="0" indent="0">
              <a:buNone/>
            </a:pPr>
            <a:r>
              <a:rPr lang="fr-FR" sz="1900" b="1" dirty="0">
                <a:hlinkClick r:id="rId3"/>
              </a:rPr>
              <a:t>http://www.arrobe.fr/docs/cryptologie.pdf</a:t>
            </a:r>
            <a:endParaRPr lang="fr-FR" sz="1900" b="1" dirty="0"/>
          </a:p>
          <a:p>
            <a:pPr marL="0" indent="0">
              <a:buNone/>
            </a:pPr>
            <a:endParaRPr lang="fr-FR" sz="1900" b="1" dirty="0"/>
          </a:p>
          <a:p>
            <a:pPr marL="0" indent="0">
              <a:buNone/>
            </a:pPr>
            <a:r>
              <a:rPr lang="fr-FR" sz="3000" dirty="0"/>
              <a:t>Un poster intéressant :</a:t>
            </a:r>
          </a:p>
          <a:p>
            <a:pPr marL="0" indent="0">
              <a:buNone/>
            </a:pPr>
            <a:r>
              <a:rPr lang="fr-FR" sz="1900" b="1" dirty="0">
                <a:hlinkClick r:id="rId4"/>
              </a:rPr>
              <a:t>http://www-fourier.ujf-grenoble.fr/sites/default/files/poster_fds2012_A0VERT4.pdf</a:t>
            </a:r>
            <a:endParaRPr lang="fr-FR" sz="1900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Et bien d’autres sites cités dans les diapositives.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Ordinateur quantique et cryptographie : </a:t>
            </a:r>
          </a:p>
          <a:p>
            <a:pPr>
              <a:buNone/>
            </a:pPr>
            <a:r>
              <a:rPr lang="fr-FR" sz="1800" dirty="0">
                <a:hlinkClick r:id="rId5"/>
              </a:rPr>
              <a:t>http://www.lemondeinformatique.fr/actualites/lire-la-nsa-cherche-a-casser-tous-les-cryptages-avec-un-</a:t>
            </a:r>
            <a:r>
              <a:rPr lang="fr-FR" sz="1800" b="1" dirty="0">
                <a:solidFill>
                  <a:srgbClr val="FF0000"/>
                </a:solidFill>
                <a:hlinkClick r:id="rId5"/>
              </a:rPr>
              <a:t>ordinateur-quantique</a:t>
            </a:r>
            <a:r>
              <a:rPr lang="fr-FR" sz="1800" dirty="0">
                <a:hlinkClick r:id="rId5"/>
              </a:rPr>
              <a:t>-56149.html</a:t>
            </a:r>
            <a:endParaRPr lang="fr-FR" sz="1800" dirty="0"/>
          </a:p>
          <a:p>
            <a:pPr>
              <a:buNone/>
            </a:pPr>
            <a:endParaRPr lang="fr-FR" sz="1600" dirty="0"/>
          </a:p>
          <a:p>
            <a:pPr>
              <a:buNone/>
            </a:pPr>
            <a:endParaRPr lang="fr-FR" sz="16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440160"/>
          </a:xfrm>
        </p:spPr>
        <p:txBody>
          <a:bodyPr>
            <a:normAutofit/>
          </a:bodyPr>
          <a:lstStyle/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MERCI</a:t>
            </a:r>
            <a:endParaRPr lang="fr-F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79296" cy="669674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La stéganographie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sz="4000" b="1" dirty="0"/>
              <a:t>C’est le cas particulier </a:t>
            </a:r>
            <a:br>
              <a:rPr lang="fr-FR" sz="4000" b="1" dirty="0"/>
            </a:br>
            <a:r>
              <a:rPr lang="fr-FR" sz="4000" b="1" dirty="0">
                <a:solidFill>
                  <a:srgbClr val="FF0000"/>
                </a:solidFill>
              </a:rPr>
              <a:t>de la dissimulation, du camouflage</a:t>
            </a:r>
            <a:br>
              <a:rPr lang="fr-FR" sz="4000" b="1" dirty="0"/>
            </a:br>
            <a:r>
              <a:rPr lang="fr-FR" sz="4000" b="1" dirty="0"/>
              <a:t>des messages</a:t>
            </a:r>
            <a:br>
              <a:rPr lang="fr-FR" sz="4000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00B0F0"/>
                </a:solidFill>
                <a:sym typeface="Symbol"/>
              </a:rPr>
              <a:t> </a:t>
            </a:r>
            <a:r>
              <a:rPr lang="fr-FR" sz="3600" b="1" dirty="0">
                <a:solidFill>
                  <a:srgbClr val="00B0F0"/>
                </a:solidFill>
              </a:rPr>
              <a:t>L’expéditeur transmet un message, en clair, mais dissimulé.</a:t>
            </a:r>
            <a:br>
              <a:rPr lang="fr-FR" sz="3600" b="1" dirty="0">
                <a:solidFill>
                  <a:srgbClr val="00B0F0"/>
                </a:solidFill>
              </a:rPr>
            </a:b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ym typeface="Wingdings" panose="05000000000000000000" pitchFamily="2" charset="2"/>
              </a:rPr>
              <a:t> </a:t>
            </a:r>
            <a:r>
              <a:rPr lang="fr-FR" sz="3100" b="1" dirty="0"/>
              <a:t>Le besoin de communiquer de façon confidentielle est vieux comme le monde, nous allons voir quelques exemples « anciens ».</a:t>
            </a:r>
            <a:br>
              <a:rPr lang="fr-FR" dirty="0"/>
            </a:br>
            <a:r>
              <a:rPr lang="fr-FR" b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fr-FR" b="1" dirty="0" err="1"/>
              <a:t>Stéganographie</a:t>
            </a:r>
            <a:r>
              <a:rPr lang="fr-FR" b="1" dirty="0"/>
              <a:t> (I)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b="1" dirty="0"/>
              <a:t>Cinq siècles avant J.C. : les Perses se préparent à envahir la Grèce. Un grec au courant envoie un message  à ses amis : « </a:t>
            </a:r>
            <a:r>
              <a:rPr lang="fr-FR" sz="3600" b="1" dirty="0">
                <a:solidFill>
                  <a:srgbClr val="FF0000"/>
                </a:solidFill>
              </a:rPr>
              <a:t>il prit une tablette double, en gratta la cire, puis écrivit sur le bois même les projets des perses ; ensuite il recouvrit de cire son message : ainsi le porteur d'une tablette vierge ne risquait pas d'ennuis.</a:t>
            </a:r>
            <a:r>
              <a:rPr lang="fr-FR" sz="3600" b="1" dirty="0"/>
              <a:t> » </a:t>
            </a:r>
          </a:p>
          <a:p>
            <a:pPr marL="0" indent="0" algn="just">
              <a:buNone/>
            </a:pPr>
            <a:r>
              <a:rPr lang="fr-FR" sz="2000" b="1" dirty="0"/>
              <a:t>(Hérodote, Livre VII, 239)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fr-FR" b="1" dirty="0" err="1"/>
              <a:t>Stéganographie</a:t>
            </a:r>
            <a:r>
              <a:rPr lang="fr-FR" b="1" dirty="0"/>
              <a:t> (II)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algn="just"/>
            <a:r>
              <a:rPr lang="fr-FR" sz="3600" b="1" dirty="0"/>
              <a:t>Encore chez les grecs, une communication secrète entre des conspirateurs pour prendre le pouvoir :</a:t>
            </a:r>
            <a:r>
              <a:rPr lang="fr-FR" sz="3600" dirty="0"/>
              <a:t> </a:t>
            </a:r>
            <a:r>
              <a:rPr lang="fr-FR" sz="3600" b="1" dirty="0"/>
              <a:t>«</a:t>
            </a:r>
            <a:r>
              <a:rPr lang="fr-FR" sz="3600" dirty="0"/>
              <a:t> </a:t>
            </a:r>
            <a:r>
              <a:rPr lang="fr-FR" sz="3600" b="1" dirty="0">
                <a:solidFill>
                  <a:srgbClr val="FF0000"/>
                </a:solidFill>
              </a:rPr>
              <a:t>il fit raser la tête de son esclave le plus fidèle, lui tatoua son message sur le crâne et attendit que les cheveux eussent repoussé ; quand la chevelure fut redevenue normale, il fit partir l'esclave pour Milet</a:t>
            </a:r>
            <a:r>
              <a:rPr lang="fr-FR" sz="3600" dirty="0">
                <a:solidFill>
                  <a:srgbClr val="FF0000"/>
                </a:solidFill>
              </a:rPr>
              <a:t>.</a:t>
            </a:r>
            <a:r>
              <a:rPr lang="fr-FR" sz="3600" dirty="0"/>
              <a:t> »</a:t>
            </a:r>
          </a:p>
          <a:p>
            <a:pPr algn="just"/>
            <a:r>
              <a:rPr lang="fr-FR" sz="2000" b="1" dirty="0"/>
              <a:t>(Hérodote, Livre VII, 239)</a:t>
            </a:r>
          </a:p>
          <a:p>
            <a:pPr marL="0" indent="0" algn="just">
              <a:buNone/>
            </a:pPr>
            <a:endParaRPr lang="fr-FR" sz="3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fr-FR" b="1" dirty="0" err="1"/>
              <a:t>Stéganographie</a:t>
            </a:r>
            <a:r>
              <a:rPr lang="fr-FR" b="1" dirty="0"/>
              <a:t> (III)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3600" dirty="0"/>
              <a:t>En </a:t>
            </a:r>
            <a:r>
              <a:rPr lang="fr-FR" sz="3600" b="1" dirty="0"/>
              <a:t>Chine</a:t>
            </a:r>
            <a:r>
              <a:rPr lang="fr-FR" sz="3600" dirty="0"/>
              <a:t>, on écrivait le message sur de la </a:t>
            </a:r>
            <a:r>
              <a:rPr lang="fr-FR" sz="3600" b="1" dirty="0">
                <a:solidFill>
                  <a:srgbClr val="FF0000"/>
                </a:solidFill>
              </a:rPr>
              <a:t>soie</a:t>
            </a:r>
            <a:r>
              <a:rPr lang="fr-FR" sz="3600" dirty="0"/>
              <a:t>, qui ensuite était placée dans une petite boule recouverte de </a:t>
            </a:r>
            <a:r>
              <a:rPr lang="fr-FR" sz="3600" b="1" dirty="0">
                <a:solidFill>
                  <a:srgbClr val="FF0000"/>
                </a:solidFill>
              </a:rPr>
              <a:t>cire</a:t>
            </a:r>
            <a:r>
              <a:rPr lang="fr-FR" sz="3600" dirty="0"/>
              <a:t>. Puis, le messager </a:t>
            </a:r>
            <a:r>
              <a:rPr lang="fr-FR" sz="3600" b="1" dirty="0">
                <a:solidFill>
                  <a:srgbClr val="FF0000"/>
                </a:solidFill>
              </a:rPr>
              <a:t>avalait</a:t>
            </a:r>
            <a:r>
              <a:rPr lang="fr-FR" sz="3600" dirty="0"/>
              <a:t> cette boule. (mule = passeur de drogue !)</a:t>
            </a:r>
          </a:p>
          <a:p>
            <a:pPr algn="just"/>
            <a:r>
              <a:rPr lang="fr-FR" sz="3600" dirty="0"/>
              <a:t>Durant la </a:t>
            </a:r>
            <a:r>
              <a:rPr lang="fr-FR" sz="3600" b="1" dirty="0"/>
              <a:t>Seconde Guerre mondiale</a:t>
            </a:r>
            <a:r>
              <a:rPr lang="fr-FR" sz="3600" dirty="0"/>
              <a:t>, les agents allemands utilisaient la technique du </a:t>
            </a:r>
            <a:r>
              <a:rPr lang="fr-FR" sz="3600" b="1" dirty="0" err="1">
                <a:solidFill>
                  <a:srgbClr val="FF0000"/>
                </a:solidFill>
              </a:rPr>
              <a:t>micropoint</a:t>
            </a:r>
            <a:r>
              <a:rPr lang="fr-FR" sz="3600" dirty="0"/>
              <a:t> de </a:t>
            </a:r>
            <a:r>
              <a:rPr lang="fr-FR" sz="3600" i="1" dirty="0" err="1"/>
              <a:t>Zapp</a:t>
            </a:r>
            <a:r>
              <a:rPr lang="fr-FR" sz="3600" dirty="0"/>
              <a:t>, qui consiste à réduire la photo d'une page en un point </a:t>
            </a:r>
            <a:r>
              <a:rPr lang="fr-FR" sz="3600" b="1" dirty="0"/>
              <a:t>d'un millimètre </a:t>
            </a:r>
            <a:r>
              <a:rPr lang="fr-FR" sz="3600" dirty="0"/>
              <a:t>ou même moins. Ce point est ensuite placé dans un texte anodin.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38551</TotalTime>
  <Words>3343</Words>
  <Application>Microsoft Office PowerPoint</Application>
  <PresentationFormat>Affichage à l'écran (4:3)</PresentationFormat>
  <Paragraphs>376</Paragraphs>
  <Slides>58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58</vt:i4>
      </vt:variant>
    </vt:vector>
  </HeadingPairs>
  <TitlesOfParts>
    <vt:vector size="64" baseType="lpstr">
      <vt:lpstr>Arial</vt:lpstr>
      <vt:lpstr>Calibri</vt:lpstr>
      <vt:lpstr>Courier New</vt:lpstr>
      <vt:lpstr>Symbol</vt:lpstr>
      <vt:lpstr>Wingdings</vt:lpstr>
      <vt:lpstr>Thème Office</vt:lpstr>
      <vt:lpstr>Mille et un… chiffres</vt:lpstr>
      <vt:lpstr>Présentation PowerPoint</vt:lpstr>
      <vt:lpstr>Présentation PowerPoint</vt:lpstr>
      <vt:lpstr>Messages confidentiels</vt:lpstr>
      <vt:lpstr>Vocabulaire</vt:lpstr>
      <vt:lpstr>La stéganographie   C’est le cas particulier  de la dissimulation, du camouflage des messages  L’expéditeur transmet un message, en clair, mais dissimulé.   Le besoin de communiquer de façon confidentielle est vieux comme le monde, nous allons voir quelques exemples « anciens ».  </vt:lpstr>
      <vt:lpstr>Stéganographie (I)</vt:lpstr>
      <vt:lpstr>Stéganographie (II)</vt:lpstr>
      <vt:lpstr>Stéganographie (III)</vt:lpstr>
      <vt:lpstr>Stéganographie (IV)</vt:lpstr>
      <vt:lpstr>Incrustation dans une image </vt:lpstr>
      <vt:lpstr>Repérage des couleurs d’un pixel</vt:lpstr>
      <vt:lpstr>Éléments de numération binaire</vt:lpstr>
      <vt:lpstr>Incrustation dans une image, un son ou un texte</vt:lpstr>
      <vt:lpstr> Une curiosité : le code Navajo (I)  </vt:lpstr>
      <vt:lpstr> Une curiosité : le code Navajo (II) </vt:lpstr>
      <vt:lpstr>Cryptographie  Transposition ou  Changement de l’ordre des signes</vt:lpstr>
      <vt:lpstr>Remplissage-Lecture d’un tableau (I)</vt:lpstr>
      <vt:lpstr>Remplissage-Lecture d’un tableau (II)</vt:lpstr>
      <vt:lpstr>Le chiffre allemand ADFGVX-GEDEFU 18</vt:lpstr>
      <vt:lpstr>Le radiogramme de la Victoire Georges Painvin </vt:lpstr>
      <vt:lpstr>Cryptographie  Remplacement ou Substitution</vt:lpstr>
      <vt:lpstr> Les premiers systèmes  </vt:lpstr>
      <vt:lpstr>Substitution avec une  permutation des lettres d’un alphabet</vt:lpstr>
      <vt:lpstr>Permutations : exemples</vt:lpstr>
      <vt:lpstr>Le « casse » du millénaire Crytanalyse : Al-Kindi</vt:lpstr>
      <vt:lpstr>Fréquences des lettres en langue française</vt:lpstr>
      <vt:lpstr>Chiffre de Vigenère</vt:lpstr>
      <vt:lpstr>Présentation PowerPoint</vt:lpstr>
      <vt:lpstr>Codage avec des machines</vt:lpstr>
      <vt:lpstr> Machine à coder : Enigma </vt:lpstr>
      <vt:lpstr> </vt:lpstr>
      <vt:lpstr> Les réglages ou clés des machines de type ENIGMA </vt:lpstr>
      <vt:lpstr>Enigma et ULTRA </vt:lpstr>
      <vt:lpstr>ENIGMA et la guerre</vt:lpstr>
      <vt:lpstr>TURING</vt:lpstr>
      <vt:lpstr>Cryptographie mathématique  Quand un message devient un nombre…  </vt:lpstr>
      <vt:lpstr>Présentation PowerPoint</vt:lpstr>
      <vt:lpstr>FORCE BRUTE</vt:lpstr>
      <vt:lpstr> Tout est nombre !  Extraits de la  Table ASCII  La table américaine Table ASCII (American Standard Code for Information Interchange)  permet de remplacer des caractères (lettres, chiffres, ponctuation…) par des nombres. 1 caractère ↔ 8 bits </vt:lpstr>
      <vt:lpstr>Tout est nombre</vt:lpstr>
      <vt:lpstr>Un exemple de cryptographie symétrique :  DES (Data Encryption Standard), </vt:lpstr>
      <vt:lpstr>Présentation PowerPoint</vt:lpstr>
      <vt:lpstr>Un système en chasse un autre</vt:lpstr>
      <vt:lpstr>Chiffrement asymétrique</vt:lpstr>
      <vt:lpstr>Une rupture : le chiffrement asymétrique</vt:lpstr>
      <vt:lpstr>« RSA » : un exemple de clés</vt:lpstr>
      <vt:lpstr>Mode opératoire de « RSA »</vt:lpstr>
      <vt:lpstr>Les clés du système « RSA »</vt:lpstr>
      <vt:lpstr>« RSA » : un lourd bagage mathématique</vt:lpstr>
      <vt:lpstr> RSA : Création des clés </vt:lpstr>
      <vt:lpstr>12/12/2009 : la clé RSA-768 est « cassée »</vt:lpstr>
      <vt:lpstr>La factorisation d’un nombre de 768 bits</vt:lpstr>
      <vt:lpstr>Recherche et secret militaire</vt:lpstr>
      <vt:lpstr>Conclusion</vt:lpstr>
      <vt:lpstr>Des algorithmes pour tous</vt:lpstr>
      <vt:lpstr>Bibliographie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 CEA</dc:creator>
  <cp:lastModifiedBy>Jean CEA</cp:lastModifiedBy>
  <cp:revision>794</cp:revision>
  <dcterms:created xsi:type="dcterms:W3CDTF">2014-04-14T03:41:48Z</dcterms:created>
  <dcterms:modified xsi:type="dcterms:W3CDTF">2019-03-13T19:04:26Z</dcterms:modified>
</cp:coreProperties>
</file>